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5"/>
  </p:notesMasterIdLst>
  <p:sldIdLst>
    <p:sldId id="276" r:id="rId2"/>
    <p:sldId id="306" r:id="rId3"/>
    <p:sldId id="318" r:id="rId4"/>
    <p:sldId id="317" r:id="rId5"/>
    <p:sldId id="307" r:id="rId6"/>
    <p:sldId id="308" r:id="rId7"/>
    <p:sldId id="309" r:id="rId8"/>
    <p:sldId id="290" r:id="rId9"/>
    <p:sldId id="316" r:id="rId10"/>
    <p:sldId id="294" r:id="rId11"/>
    <p:sldId id="295" r:id="rId12"/>
    <p:sldId id="296" r:id="rId13"/>
    <p:sldId id="293" r:id="rId14"/>
    <p:sldId id="291" r:id="rId15"/>
    <p:sldId id="299" r:id="rId16"/>
    <p:sldId id="297" r:id="rId17"/>
    <p:sldId id="292" r:id="rId18"/>
    <p:sldId id="298" r:id="rId19"/>
    <p:sldId id="258" r:id="rId20"/>
    <p:sldId id="259" r:id="rId21"/>
    <p:sldId id="260" r:id="rId22"/>
    <p:sldId id="261" r:id="rId23"/>
    <p:sldId id="300" r:id="rId24"/>
    <p:sldId id="282" r:id="rId25"/>
    <p:sldId id="302" r:id="rId26"/>
    <p:sldId id="283" r:id="rId27"/>
    <p:sldId id="314" r:id="rId28"/>
    <p:sldId id="284" r:id="rId29"/>
    <p:sldId id="304" r:id="rId30"/>
    <p:sldId id="285" r:id="rId31"/>
    <p:sldId id="286" r:id="rId32"/>
    <p:sldId id="262" r:id="rId33"/>
    <p:sldId id="301" r:id="rId34"/>
    <p:sldId id="263" r:id="rId35"/>
    <p:sldId id="264" r:id="rId36"/>
    <p:sldId id="265" r:id="rId37"/>
    <p:sldId id="266" r:id="rId38"/>
    <p:sldId id="268" r:id="rId39"/>
    <p:sldId id="269" r:id="rId40"/>
    <p:sldId id="305" r:id="rId41"/>
    <p:sldId id="270" r:id="rId42"/>
    <p:sldId id="277" r:id="rId43"/>
    <p:sldId id="311" r:id="rId44"/>
    <p:sldId id="271" r:id="rId45"/>
    <p:sldId id="272" r:id="rId46"/>
    <p:sldId id="279" r:id="rId47"/>
    <p:sldId id="280" r:id="rId48"/>
    <p:sldId id="281" r:id="rId49"/>
    <p:sldId id="273" r:id="rId50"/>
    <p:sldId id="274" r:id="rId51"/>
    <p:sldId id="267" r:id="rId52"/>
    <p:sldId id="303" r:id="rId53"/>
    <p:sldId id="31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4EE6FD-802E-4F29-9DEF-A39438F77378}" v="92" dt="2022-05-16T18:14:59.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4660"/>
  </p:normalViewPr>
  <p:slideViewPr>
    <p:cSldViewPr>
      <p:cViewPr varScale="1">
        <p:scale>
          <a:sx n="105" d="100"/>
          <a:sy n="105" d="100"/>
        </p:scale>
        <p:origin x="21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3660D-7580-4977-8BE6-D00A15E1833B}" type="datetimeFigureOut">
              <a:rPr lang="en-US" smtClean="0"/>
              <a:pPr/>
              <a:t>3/7/2024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493CD7-A2B9-44E1-861B-9509E891A76A}" type="slidenum">
              <a:rPr lang="en-US" smtClean="0"/>
              <a:pPr/>
              <a:t>‹#›</a:t>
            </a:fld>
            <a:endParaRPr lang="en-US" dirty="0"/>
          </a:p>
        </p:txBody>
      </p:sp>
    </p:spTree>
    <p:extLst>
      <p:ext uri="{BB962C8B-B14F-4D97-AF65-F5344CB8AC3E}">
        <p14:creationId xmlns:p14="http://schemas.microsoft.com/office/powerpoint/2010/main" val="428776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 have a look at the assignment </a:t>
            </a:r>
          </a:p>
        </p:txBody>
      </p:sp>
      <p:sp>
        <p:nvSpPr>
          <p:cNvPr id="4" name="Slide Number Placeholder 3"/>
          <p:cNvSpPr>
            <a:spLocks noGrp="1"/>
          </p:cNvSpPr>
          <p:nvPr>
            <p:ph type="sldNum" sz="quarter" idx="5"/>
          </p:nvPr>
        </p:nvSpPr>
        <p:spPr/>
        <p:txBody>
          <a:bodyPr/>
          <a:lstStyle/>
          <a:p>
            <a:fld id="{DC493CD7-A2B9-44E1-861B-9509E891A76A}" type="slidenum">
              <a:rPr lang="en-US" smtClean="0"/>
              <a:pPr/>
              <a:t>3</a:t>
            </a:fld>
            <a:endParaRPr lang="en-US" dirty="0"/>
          </a:p>
        </p:txBody>
      </p:sp>
    </p:spTree>
    <p:extLst>
      <p:ext uri="{BB962C8B-B14F-4D97-AF65-F5344CB8AC3E}">
        <p14:creationId xmlns:p14="http://schemas.microsoft.com/office/powerpoint/2010/main" val="2610851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http://www.tropolis.aero/wp-content/uploads/slideshow-gallery/IMG_0490.jpg</a:t>
            </a:r>
          </a:p>
        </p:txBody>
      </p:sp>
      <p:sp>
        <p:nvSpPr>
          <p:cNvPr id="4" name="Slide Number Placeholder 3"/>
          <p:cNvSpPr>
            <a:spLocks noGrp="1"/>
          </p:cNvSpPr>
          <p:nvPr>
            <p:ph type="sldNum" sz="quarter" idx="10"/>
          </p:nvPr>
        </p:nvSpPr>
        <p:spPr/>
        <p:txBody>
          <a:bodyPr/>
          <a:lstStyle/>
          <a:p>
            <a:fld id="{06DA3A0A-250E-4D37-B510-AC4DF6987819}" type="slidenum">
              <a:rPr lang="en-CA" smtClean="0"/>
              <a:pPr/>
              <a:t>17</a:t>
            </a:fld>
            <a:endParaRPr lang="en-CA" dirty="0"/>
          </a:p>
        </p:txBody>
      </p:sp>
    </p:spTree>
    <p:extLst>
      <p:ext uri="{BB962C8B-B14F-4D97-AF65-F5344CB8AC3E}">
        <p14:creationId xmlns:p14="http://schemas.microsoft.com/office/powerpoint/2010/main" val="252408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a:t>Airport</a:t>
            </a:r>
            <a:r>
              <a:rPr lang="en-CA" i="1" baseline="0" dirty="0"/>
              <a:t> Operations , Third Edition, </a:t>
            </a:r>
            <a:r>
              <a:rPr lang="en-CA" i="0" baseline="0" dirty="0"/>
              <a:t>written by Norman J.Ashford, et al. (p168)</a:t>
            </a:r>
            <a:endParaRPr lang="en-CA" i="1" dirty="0"/>
          </a:p>
        </p:txBody>
      </p:sp>
      <p:sp>
        <p:nvSpPr>
          <p:cNvPr id="4" name="Slide Number Placeholder 3"/>
          <p:cNvSpPr>
            <a:spLocks noGrp="1"/>
          </p:cNvSpPr>
          <p:nvPr>
            <p:ph type="sldNum" sz="quarter" idx="10"/>
          </p:nvPr>
        </p:nvSpPr>
        <p:spPr/>
        <p:txBody>
          <a:bodyPr/>
          <a:lstStyle/>
          <a:p>
            <a:fld id="{06DA3A0A-250E-4D37-B510-AC4DF6987819}" type="slidenum">
              <a:rPr lang="en-CA" smtClean="0"/>
              <a:pPr/>
              <a:t>18</a:t>
            </a:fld>
            <a:endParaRPr lang="en-CA" dirty="0"/>
          </a:p>
        </p:txBody>
      </p:sp>
    </p:spTree>
    <p:extLst>
      <p:ext uri="{BB962C8B-B14F-4D97-AF65-F5344CB8AC3E}">
        <p14:creationId xmlns:p14="http://schemas.microsoft.com/office/powerpoint/2010/main" val="60713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Hand out copy of Directives for Operations of Vehicles</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13AAC0-01AC-4A6C-AB38-34097666EEF4}" type="slidenum">
              <a:rPr lang="en-US"/>
              <a:pPr fontAlgn="base">
                <a:spcBef>
                  <a:spcPct val="0"/>
                </a:spcBef>
                <a:spcAft>
                  <a:spcPct val="0"/>
                </a:spcAft>
              </a:pPr>
              <a:t>23</a:t>
            </a:fld>
            <a:endParaRPr lang="en-US" dirty="0"/>
          </a:p>
        </p:txBody>
      </p:sp>
    </p:spTree>
    <p:extLst>
      <p:ext uri="{BB962C8B-B14F-4D97-AF65-F5344CB8AC3E}">
        <p14:creationId xmlns:p14="http://schemas.microsoft.com/office/powerpoint/2010/main" val="2554467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Hand out copy of Directives for Operations of Vehicles</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13AAC0-01AC-4A6C-AB38-34097666EEF4}" type="slidenum">
              <a:rPr lang="en-US"/>
              <a:pPr fontAlgn="base">
                <a:spcBef>
                  <a:spcPct val="0"/>
                </a:spcBef>
                <a:spcAft>
                  <a:spcPct val="0"/>
                </a:spcAft>
              </a:pPr>
              <a:t>32</a:t>
            </a:fld>
            <a:endParaRPr lang="en-US" dirty="0"/>
          </a:p>
        </p:txBody>
      </p:sp>
    </p:spTree>
    <p:extLst>
      <p:ext uri="{BB962C8B-B14F-4D97-AF65-F5344CB8AC3E}">
        <p14:creationId xmlns:p14="http://schemas.microsoft.com/office/powerpoint/2010/main" val="255446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Hand out copy of Directives for Operations of Vehicles</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13AAC0-01AC-4A6C-AB38-34097666EEF4}" type="slidenum">
              <a:rPr lang="en-US"/>
              <a:pPr fontAlgn="base">
                <a:spcBef>
                  <a:spcPct val="0"/>
                </a:spcBef>
                <a:spcAft>
                  <a:spcPct val="0"/>
                </a:spcAft>
              </a:pPr>
              <a:t>33</a:t>
            </a:fld>
            <a:endParaRPr lang="en-US" dirty="0"/>
          </a:p>
        </p:txBody>
      </p:sp>
    </p:spTree>
    <p:extLst>
      <p:ext uri="{BB962C8B-B14F-4D97-AF65-F5344CB8AC3E}">
        <p14:creationId xmlns:p14="http://schemas.microsoft.com/office/powerpoint/2010/main" val="2554467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Pilots generally have poor visibility of area around, especially to sides of and behind aircraft.</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E8EDDF-406B-4E74-86A0-6BA7D8DFE695}" type="slidenum">
              <a:rPr lang="en-US"/>
              <a:pPr fontAlgn="base">
                <a:spcBef>
                  <a:spcPct val="0"/>
                </a:spcBef>
                <a:spcAft>
                  <a:spcPct val="0"/>
                </a:spcAft>
              </a:pPr>
              <a:t>35</a:t>
            </a:fld>
            <a:endParaRPr lang="en-US" dirty="0"/>
          </a:p>
        </p:txBody>
      </p:sp>
    </p:spTree>
    <p:extLst>
      <p:ext uri="{BB962C8B-B14F-4D97-AF65-F5344CB8AC3E}">
        <p14:creationId xmlns:p14="http://schemas.microsoft.com/office/powerpoint/2010/main" val="4288461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Runway and your current taxiway </a:t>
            </a:r>
          </a:p>
        </p:txBody>
      </p:sp>
      <p:sp>
        <p:nvSpPr>
          <p:cNvPr id="4" name="Slide Number Placeholder 3"/>
          <p:cNvSpPr>
            <a:spLocks noGrp="1"/>
          </p:cNvSpPr>
          <p:nvPr>
            <p:ph type="sldNum" sz="quarter" idx="5"/>
          </p:nvPr>
        </p:nvSpPr>
        <p:spPr/>
        <p:txBody>
          <a:bodyPr/>
          <a:lstStyle/>
          <a:p>
            <a:fld id="{DC493CD7-A2B9-44E1-861B-9509E891A76A}" type="slidenum">
              <a:rPr lang="en-US" smtClean="0"/>
              <a:pPr/>
              <a:t>43</a:t>
            </a:fld>
            <a:endParaRPr lang="en-US" dirty="0"/>
          </a:p>
        </p:txBody>
      </p:sp>
    </p:spTree>
    <p:extLst>
      <p:ext uri="{BB962C8B-B14F-4D97-AF65-F5344CB8AC3E}">
        <p14:creationId xmlns:p14="http://schemas.microsoft.com/office/powerpoint/2010/main" val="1997842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Always check the diesel level before towing a GPU. Note those which need refueling.</a:t>
            </a: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C0C321-7B30-4721-B243-EFA1AF0E84AB}" type="slidenum">
              <a:rPr lang="en-US"/>
              <a:pPr fontAlgn="base">
                <a:spcBef>
                  <a:spcPct val="0"/>
                </a:spcBef>
                <a:spcAft>
                  <a:spcPct val="0"/>
                </a:spcAft>
              </a:pPr>
              <a:t>45</a:t>
            </a:fld>
            <a:endParaRPr lang="en-US" dirty="0"/>
          </a:p>
        </p:txBody>
      </p:sp>
    </p:spTree>
    <p:extLst>
      <p:ext uri="{BB962C8B-B14F-4D97-AF65-F5344CB8AC3E}">
        <p14:creationId xmlns:p14="http://schemas.microsoft.com/office/powerpoint/2010/main" val="265664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Please have a look at these 2 docs – study them we will need it to move on </a:t>
            </a:r>
          </a:p>
        </p:txBody>
      </p:sp>
      <p:sp>
        <p:nvSpPr>
          <p:cNvPr id="4" name="Slide Number Placeholder 3"/>
          <p:cNvSpPr>
            <a:spLocks noGrp="1"/>
          </p:cNvSpPr>
          <p:nvPr>
            <p:ph type="sldNum" sz="quarter" idx="5"/>
          </p:nvPr>
        </p:nvSpPr>
        <p:spPr/>
        <p:txBody>
          <a:bodyPr/>
          <a:lstStyle/>
          <a:p>
            <a:fld id="{DC493CD7-A2B9-44E1-861B-9509E891A76A}" type="slidenum">
              <a:rPr lang="en-US" smtClean="0"/>
              <a:pPr/>
              <a:t>7</a:t>
            </a:fld>
            <a:endParaRPr lang="en-US" dirty="0"/>
          </a:p>
        </p:txBody>
      </p:sp>
    </p:spTree>
    <p:extLst>
      <p:ext uri="{BB962C8B-B14F-4D97-AF65-F5344CB8AC3E}">
        <p14:creationId xmlns:p14="http://schemas.microsoft.com/office/powerpoint/2010/main" val="195956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Show ATI Training Video #1 General</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01C26E-82B0-4A3E-A6D0-6A4F95CFFDFE}"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423671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Show ATI Training Video #1 General</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01C26E-82B0-4A3E-A6D0-6A4F95CFFDFE}" type="slidenum">
              <a:rPr lang="en-US"/>
              <a:pPr fontAlgn="base">
                <a:spcBef>
                  <a:spcPct val="0"/>
                </a:spcBef>
                <a:spcAft>
                  <a:spcPct val="0"/>
                </a:spcAft>
              </a:pPr>
              <a:t>9</a:t>
            </a:fld>
            <a:endParaRPr lang="en-US" dirty="0"/>
          </a:p>
        </p:txBody>
      </p:sp>
    </p:spTree>
    <p:extLst>
      <p:ext uri="{BB962C8B-B14F-4D97-AF65-F5344CB8AC3E}">
        <p14:creationId xmlns:p14="http://schemas.microsoft.com/office/powerpoint/2010/main" val="103173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http://airwaysnews.com/galleries/16943.jpg</a:t>
            </a:r>
          </a:p>
          <a:p>
            <a:r>
              <a:rPr lang="en-CA" dirty="0"/>
              <a:t>http://www.shinmaywa.co.jp/english/products/images/img_07.jpg</a:t>
            </a:r>
          </a:p>
        </p:txBody>
      </p:sp>
      <p:sp>
        <p:nvSpPr>
          <p:cNvPr id="4" name="Slide Number Placeholder 3"/>
          <p:cNvSpPr>
            <a:spLocks noGrp="1"/>
          </p:cNvSpPr>
          <p:nvPr>
            <p:ph type="sldNum" sz="quarter" idx="10"/>
          </p:nvPr>
        </p:nvSpPr>
        <p:spPr/>
        <p:txBody>
          <a:bodyPr/>
          <a:lstStyle/>
          <a:p>
            <a:fld id="{06DA3A0A-250E-4D37-B510-AC4DF6987819}" type="slidenum">
              <a:rPr lang="en-CA" smtClean="0"/>
              <a:pPr/>
              <a:t>10</a:t>
            </a:fld>
            <a:endParaRPr lang="en-CA" dirty="0"/>
          </a:p>
        </p:txBody>
      </p:sp>
    </p:spTree>
    <p:extLst>
      <p:ext uri="{BB962C8B-B14F-4D97-AF65-F5344CB8AC3E}">
        <p14:creationId xmlns:p14="http://schemas.microsoft.com/office/powerpoint/2010/main" val="73946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http://www2.picturepush.com/photo/a/9323100/640/9323100.jpg</a:t>
            </a:r>
          </a:p>
        </p:txBody>
      </p:sp>
      <p:sp>
        <p:nvSpPr>
          <p:cNvPr id="4" name="Slide Number Placeholder 3"/>
          <p:cNvSpPr>
            <a:spLocks noGrp="1"/>
          </p:cNvSpPr>
          <p:nvPr>
            <p:ph type="sldNum" sz="quarter" idx="10"/>
          </p:nvPr>
        </p:nvSpPr>
        <p:spPr/>
        <p:txBody>
          <a:bodyPr/>
          <a:lstStyle/>
          <a:p>
            <a:fld id="{06DA3A0A-250E-4D37-B510-AC4DF6987819}" type="slidenum">
              <a:rPr lang="en-CA" smtClean="0"/>
              <a:pPr/>
              <a:t>11</a:t>
            </a:fld>
            <a:endParaRPr lang="en-CA" dirty="0"/>
          </a:p>
        </p:txBody>
      </p:sp>
    </p:spTree>
    <p:extLst>
      <p:ext uri="{BB962C8B-B14F-4D97-AF65-F5344CB8AC3E}">
        <p14:creationId xmlns:p14="http://schemas.microsoft.com/office/powerpoint/2010/main" val="209919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http://djkeurope.com/files/hitzinger_dpower_1_0.jpg</a:t>
            </a:r>
          </a:p>
        </p:txBody>
      </p:sp>
      <p:sp>
        <p:nvSpPr>
          <p:cNvPr id="4" name="Slide Number Placeholder 3"/>
          <p:cNvSpPr>
            <a:spLocks noGrp="1"/>
          </p:cNvSpPr>
          <p:nvPr>
            <p:ph type="sldNum" sz="quarter" idx="10"/>
          </p:nvPr>
        </p:nvSpPr>
        <p:spPr/>
        <p:txBody>
          <a:bodyPr/>
          <a:lstStyle/>
          <a:p>
            <a:fld id="{06DA3A0A-250E-4D37-B510-AC4DF6987819}" type="slidenum">
              <a:rPr lang="en-CA" smtClean="0"/>
              <a:pPr/>
              <a:t>12</a:t>
            </a:fld>
            <a:endParaRPr lang="en-CA" dirty="0"/>
          </a:p>
        </p:txBody>
      </p:sp>
    </p:spTree>
    <p:extLst>
      <p:ext uri="{BB962C8B-B14F-4D97-AF65-F5344CB8AC3E}">
        <p14:creationId xmlns:p14="http://schemas.microsoft.com/office/powerpoint/2010/main" val="3286757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http://www.omegaaviation.com/fuel_trucks_aircraft_ground_support_equipment/fuel_truck_aircraft_determan_browning_5000_gallon_3.jpg</a:t>
            </a:r>
          </a:p>
          <a:p>
            <a:r>
              <a:rPr lang="en-CA" dirty="0"/>
              <a:t>http://truck-photos.net.s3.amazonaws.com/8950.jpg</a:t>
            </a:r>
          </a:p>
          <a:p>
            <a:endParaRPr lang="en-CA" dirty="0"/>
          </a:p>
        </p:txBody>
      </p:sp>
      <p:sp>
        <p:nvSpPr>
          <p:cNvPr id="4" name="Slide Number Placeholder 3"/>
          <p:cNvSpPr>
            <a:spLocks noGrp="1"/>
          </p:cNvSpPr>
          <p:nvPr>
            <p:ph type="sldNum" sz="quarter" idx="10"/>
          </p:nvPr>
        </p:nvSpPr>
        <p:spPr/>
        <p:txBody>
          <a:bodyPr/>
          <a:lstStyle/>
          <a:p>
            <a:fld id="{06DA3A0A-250E-4D37-B510-AC4DF6987819}" type="slidenum">
              <a:rPr lang="en-CA" smtClean="0"/>
              <a:pPr/>
              <a:t>13</a:t>
            </a:fld>
            <a:endParaRPr lang="en-CA" dirty="0"/>
          </a:p>
        </p:txBody>
      </p:sp>
    </p:spTree>
    <p:extLst>
      <p:ext uri="{BB962C8B-B14F-4D97-AF65-F5344CB8AC3E}">
        <p14:creationId xmlns:p14="http://schemas.microsoft.com/office/powerpoint/2010/main" val="253305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http://www.guangtai.com.cn/English/admin/uploadfile/JPG/2007-8/3-57051-162.1.jpg</a:t>
            </a:r>
          </a:p>
        </p:txBody>
      </p:sp>
      <p:sp>
        <p:nvSpPr>
          <p:cNvPr id="4" name="Slide Number Placeholder 3"/>
          <p:cNvSpPr>
            <a:spLocks noGrp="1"/>
          </p:cNvSpPr>
          <p:nvPr>
            <p:ph type="sldNum" sz="quarter" idx="10"/>
          </p:nvPr>
        </p:nvSpPr>
        <p:spPr/>
        <p:txBody>
          <a:bodyPr/>
          <a:lstStyle/>
          <a:p>
            <a:fld id="{06DA3A0A-250E-4D37-B510-AC4DF6987819}" type="slidenum">
              <a:rPr lang="en-CA" smtClean="0"/>
              <a:pPr/>
              <a:t>14</a:t>
            </a:fld>
            <a:endParaRPr lang="en-CA" dirty="0"/>
          </a:p>
        </p:txBody>
      </p:sp>
    </p:spTree>
    <p:extLst>
      <p:ext uri="{BB962C8B-B14F-4D97-AF65-F5344CB8AC3E}">
        <p14:creationId xmlns:p14="http://schemas.microsoft.com/office/powerpoint/2010/main" val="204195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87949001-D601-4CD9-AA5D-A8ABE9D9F6C9}" type="datetimeFigureOut">
              <a:rPr lang="en-US" smtClean="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9B0CA-EB71-4404-970F-04908C34392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7949001-D601-4CD9-AA5D-A8ABE9D9F6C9}" type="datetimeFigureOut">
              <a:rPr lang="en-US" smtClean="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9B0CA-EB71-4404-970F-04908C34392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7949001-D601-4CD9-AA5D-A8ABE9D9F6C9}" type="datetimeFigureOut">
              <a:rPr lang="en-US" smtClean="0"/>
              <a:pPr/>
              <a:t>3/7/2024</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A219B0CA-EB71-4404-970F-04908C34392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7949001-D601-4CD9-AA5D-A8ABE9D9F6C9}" type="datetimeFigureOut">
              <a:rPr lang="en-US" smtClean="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9B0CA-EB71-4404-970F-04908C34392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7949001-D601-4CD9-AA5D-A8ABE9D9F6C9}" type="datetimeFigureOut">
              <a:rPr lang="en-US" smtClean="0"/>
              <a:pPr/>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9B0CA-EB71-4404-970F-04908C34392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7949001-D601-4CD9-AA5D-A8ABE9D9F6C9}" type="datetimeFigureOut">
              <a:rPr lang="en-US" smtClean="0"/>
              <a:pPr/>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19B0CA-EB71-4404-970F-04908C34392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7949001-D601-4CD9-AA5D-A8ABE9D9F6C9}" type="datetimeFigureOut">
              <a:rPr lang="en-US" smtClean="0"/>
              <a:pPr/>
              <a:t>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19B0CA-EB71-4404-970F-04908C34392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7949001-D601-4CD9-AA5D-A8ABE9D9F6C9}" type="datetimeFigureOut">
              <a:rPr lang="en-US" smtClean="0"/>
              <a:pPr/>
              <a:t>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19B0CA-EB71-4404-970F-04908C34392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49001-D601-4CD9-AA5D-A8ABE9D9F6C9}" type="datetimeFigureOut">
              <a:rPr lang="en-US" smtClean="0"/>
              <a:pPr/>
              <a:t>3/7/2024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19B0CA-EB71-4404-970F-04908C34392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7949001-D601-4CD9-AA5D-A8ABE9D9F6C9}" type="datetimeFigureOut">
              <a:rPr lang="en-US" smtClean="0"/>
              <a:pPr/>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19B0CA-EB71-4404-970F-04908C343926}"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7949001-D601-4CD9-AA5D-A8ABE9D9F6C9}" type="datetimeFigureOut">
              <a:rPr lang="en-US" smtClean="0"/>
              <a:pPr/>
              <a:t>3/7/2024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A219B0CA-EB71-4404-970F-04908C34392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7949001-D601-4CD9-AA5D-A8ABE9D9F6C9}" type="datetimeFigureOut">
              <a:rPr lang="en-US" smtClean="0"/>
              <a:pPr/>
              <a:t>3/7/2024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219B0CA-EB71-4404-970F-04908C34392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airnav.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kyvector.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aPulKc1fDCw?feature=oembed"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ic.gc.ca/eic/site/smt-gst.nsf/vwapj/ric21-upd-oct-2011.pdf/$FILE/ric21-upd-oct-201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kElcgLrI5Pg?feature=oembed"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962400"/>
            <a:ext cx="2895600" cy="1066800"/>
          </a:xfrm>
        </p:spPr>
        <p:txBody>
          <a:bodyPr>
            <a:normAutofit fontScale="90000"/>
          </a:bodyPr>
          <a:lstStyle/>
          <a:p>
            <a:r>
              <a:rPr lang="en-CA" sz="2400" dirty="0">
                <a:solidFill>
                  <a:schemeClr val="accent1"/>
                </a:solidFill>
              </a:rPr>
              <a:t>ASO321 Week #2 </a:t>
            </a:r>
            <a:br>
              <a:rPr lang="en-CA" sz="2400" dirty="0">
                <a:solidFill>
                  <a:schemeClr val="accent1"/>
                </a:solidFill>
              </a:rPr>
            </a:br>
            <a:r>
              <a:rPr lang="en-CA" sz="2400" dirty="0">
                <a:solidFill>
                  <a:schemeClr val="accent1"/>
                </a:solidFill>
              </a:rPr>
              <a:t>Summer 2020</a:t>
            </a:r>
            <a:br>
              <a:rPr lang="en-CA" sz="2400" dirty="0">
                <a:solidFill>
                  <a:schemeClr val="accent1"/>
                </a:solidFill>
              </a:rPr>
            </a:br>
            <a:r>
              <a:rPr lang="en-CA" sz="2400" dirty="0">
                <a:solidFill>
                  <a:schemeClr val="accent1"/>
                </a:solidFill>
              </a:rPr>
              <a:t>Savik Ramkay</a:t>
            </a:r>
          </a:p>
        </p:txBody>
      </p:sp>
      <p:sp>
        <p:nvSpPr>
          <p:cNvPr id="4" name="Subtitle 3"/>
          <p:cNvSpPr>
            <a:spLocks noGrp="1"/>
          </p:cNvSpPr>
          <p:nvPr>
            <p:ph type="subTitle" idx="1"/>
          </p:nvPr>
        </p:nvSpPr>
        <p:spPr/>
        <p:txBody>
          <a:bodyPr>
            <a:normAutofit/>
          </a:bodyPr>
          <a:lstStyle/>
          <a:p>
            <a:pPr algn="ctr"/>
            <a:r>
              <a:rPr lang="en-US" sz="4400" b="1" dirty="0"/>
              <a:t>FBO &amp; AIRPORT AUTHORITY  PART  II</a:t>
            </a:r>
            <a:endParaRPr lang="en-CA"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038600" cy="1143000"/>
          </a:xfrm>
        </p:spPr>
        <p:txBody>
          <a:bodyPr>
            <a:normAutofit fontScale="90000"/>
          </a:bodyPr>
          <a:lstStyle/>
          <a:p>
            <a:pPr algn="ctr"/>
            <a:r>
              <a:rPr lang="en-CA" sz="4400" dirty="0"/>
              <a:t>Loading Bridge (Jet Bridge)</a:t>
            </a:r>
          </a:p>
        </p:txBody>
      </p:sp>
      <p:sp>
        <p:nvSpPr>
          <p:cNvPr id="3" name="Content Placeholder 2"/>
          <p:cNvSpPr>
            <a:spLocks noGrp="1"/>
          </p:cNvSpPr>
          <p:nvPr>
            <p:ph idx="1"/>
          </p:nvPr>
        </p:nvSpPr>
        <p:spPr>
          <a:xfrm>
            <a:off x="76200" y="1524000"/>
            <a:ext cx="3733800" cy="5105400"/>
          </a:xfrm>
        </p:spPr>
        <p:txBody>
          <a:bodyPr>
            <a:normAutofit/>
          </a:bodyPr>
          <a:lstStyle/>
          <a:p>
            <a:r>
              <a:rPr lang="en-CA" dirty="0"/>
              <a:t>Used for passengers to walk from the terminal directly on to, or from an aircraft.</a:t>
            </a:r>
          </a:p>
          <a:p>
            <a:r>
              <a:rPr lang="en-CA" dirty="0"/>
              <a:t>Capable of manoeuvring on to most aircraft doors.</a:t>
            </a:r>
          </a:p>
          <a:p>
            <a:endParaRPr lang="en-CA" dirty="0"/>
          </a:p>
        </p:txBody>
      </p:sp>
      <p:pic>
        <p:nvPicPr>
          <p:cNvPr id="57346" name="Picture 2" descr="http://www.shinmaywa.co.jp/english/products/images/img_07.jpg"/>
          <p:cNvPicPr>
            <a:picLocks noChangeAspect="1" noChangeArrowheads="1"/>
          </p:cNvPicPr>
          <p:nvPr/>
        </p:nvPicPr>
        <p:blipFill>
          <a:blip r:embed="rId3" cstate="print"/>
          <a:srcRect/>
          <a:stretch>
            <a:fillRect/>
          </a:stretch>
        </p:blipFill>
        <p:spPr bwMode="auto">
          <a:xfrm>
            <a:off x="4187673" y="67312"/>
            <a:ext cx="4880127" cy="2961637"/>
          </a:xfrm>
          <a:prstGeom prst="rect">
            <a:avLst/>
          </a:prstGeom>
          <a:noFill/>
        </p:spPr>
      </p:pic>
      <p:pic>
        <p:nvPicPr>
          <p:cNvPr id="57348" name="Picture 4" descr="http://airwaysnews.com/galleries/16943.jpg"/>
          <p:cNvPicPr>
            <a:picLocks noChangeAspect="1" noChangeArrowheads="1"/>
          </p:cNvPicPr>
          <p:nvPr/>
        </p:nvPicPr>
        <p:blipFill>
          <a:blip r:embed="rId4" cstate="print"/>
          <a:srcRect/>
          <a:stretch>
            <a:fillRect/>
          </a:stretch>
        </p:blipFill>
        <p:spPr bwMode="auto">
          <a:xfrm>
            <a:off x="3886200" y="3028950"/>
            <a:ext cx="5257800" cy="3829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7346"/>
                                        </p:tgtEl>
                                        <p:attrNameLst>
                                          <p:attrName>style.visibility</p:attrName>
                                        </p:attrNameLst>
                                      </p:cBhvr>
                                      <p:to>
                                        <p:strVal val="visible"/>
                                      </p:to>
                                    </p:set>
                                    <p:animEffect transition="in" filter="fade">
                                      <p:cBhvr>
                                        <p:cTn id="14" dur="1000"/>
                                        <p:tgtEl>
                                          <p:spTgt spid="57346"/>
                                        </p:tgtEl>
                                      </p:cBhvr>
                                    </p:animEffect>
                                    <p:anim calcmode="lin" valueType="num">
                                      <p:cBhvr>
                                        <p:cTn id="15" dur="1000" fill="hold"/>
                                        <p:tgtEl>
                                          <p:spTgt spid="57346"/>
                                        </p:tgtEl>
                                        <p:attrNameLst>
                                          <p:attrName>ppt_x</p:attrName>
                                        </p:attrNameLst>
                                      </p:cBhvr>
                                      <p:tavLst>
                                        <p:tav tm="0">
                                          <p:val>
                                            <p:strVal val="#ppt_x"/>
                                          </p:val>
                                        </p:tav>
                                        <p:tav tm="100000">
                                          <p:val>
                                            <p:strVal val="#ppt_x"/>
                                          </p:val>
                                        </p:tav>
                                      </p:tavLst>
                                    </p:anim>
                                    <p:anim calcmode="lin" valueType="num">
                                      <p:cBhvr>
                                        <p:cTn id="16" dur="1000" fill="hold"/>
                                        <p:tgtEl>
                                          <p:spTgt spid="573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7348"/>
                                        </p:tgtEl>
                                        <p:attrNameLst>
                                          <p:attrName>style.visibility</p:attrName>
                                        </p:attrNameLst>
                                      </p:cBhvr>
                                      <p:to>
                                        <p:strVal val="visible"/>
                                      </p:to>
                                    </p:set>
                                    <p:animEffect transition="in" filter="fade">
                                      <p:cBhvr>
                                        <p:cTn id="28" dur="1000"/>
                                        <p:tgtEl>
                                          <p:spTgt spid="57348"/>
                                        </p:tgtEl>
                                      </p:cBhvr>
                                    </p:animEffect>
                                    <p:anim calcmode="lin" valueType="num">
                                      <p:cBhvr>
                                        <p:cTn id="29" dur="1000" fill="hold"/>
                                        <p:tgtEl>
                                          <p:spTgt spid="57348"/>
                                        </p:tgtEl>
                                        <p:attrNameLst>
                                          <p:attrName>ppt_x</p:attrName>
                                        </p:attrNameLst>
                                      </p:cBhvr>
                                      <p:tavLst>
                                        <p:tav tm="0">
                                          <p:val>
                                            <p:strVal val="#ppt_x"/>
                                          </p:val>
                                        </p:tav>
                                        <p:tav tm="100000">
                                          <p:val>
                                            <p:strVal val="#ppt_x"/>
                                          </p:val>
                                        </p:tav>
                                      </p:tavLst>
                                    </p:anim>
                                    <p:anim calcmode="lin" valueType="num">
                                      <p:cBhvr>
                                        <p:cTn id="30" dur="1000" fill="hold"/>
                                        <p:tgtEl>
                                          <p:spTgt spid="573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758952"/>
          </a:xfrm>
        </p:spPr>
        <p:txBody>
          <a:bodyPr>
            <a:normAutofit fontScale="90000"/>
          </a:bodyPr>
          <a:lstStyle/>
          <a:p>
            <a:pPr algn="ctr"/>
            <a:r>
              <a:rPr lang="en-CA" sz="4400" dirty="0"/>
              <a:t>Apron Passenger Transport</a:t>
            </a:r>
          </a:p>
        </p:txBody>
      </p:sp>
      <p:sp>
        <p:nvSpPr>
          <p:cNvPr id="3" name="Content Placeholder 2"/>
          <p:cNvSpPr>
            <a:spLocks noGrp="1"/>
          </p:cNvSpPr>
          <p:nvPr>
            <p:ph idx="1"/>
          </p:nvPr>
        </p:nvSpPr>
        <p:spPr>
          <a:xfrm>
            <a:off x="76200" y="1524001"/>
            <a:ext cx="3738626" cy="5178552"/>
          </a:xfrm>
        </p:spPr>
        <p:txBody>
          <a:bodyPr>
            <a:normAutofit fontScale="85000" lnSpcReduction="10000"/>
          </a:bodyPr>
          <a:lstStyle/>
          <a:p>
            <a:r>
              <a:rPr lang="en-CA" dirty="0"/>
              <a:t>The bus is used to transport passengers where a loading bridge is not available and the aircraft is far away.  </a:t>
            </a:r>
            <a:r>
              <a:rPr lang="en-CA" dirty="0">
                <a:solidFill>
                  <a:srgbClr val="0070C0"/>
                </a:solidFill>
              </a:rPr>
              <a:t>Why is it so short/low?</a:t>
            </a:r>
            <a:endParaRPr lang="en-CA" dirty="0"/>
          </a:p>
          <a:p>
            <a:r>
              <a:rPr lang="en-CA" dirty="0"/>
              <a:t>The larger vehicle is called a mobile lounge.  Used for passenger transport and can directly fit up against an aircraft.</a:t>
            </a:r>
          </a:p>
          <a:p>
            <a:endParaRPr lang="en-CA" dirty="0"/>
          </a:p>
        </p:txBody>
      </p:sp>
      <p:pic>
        <p:nvPicPr>
          <p:cNvPr id="51204" name="Picture 4" descr="http://airwaysnews.com/galleries/6227.jpg"/>
          <p:cNvPicPr>
            <a:picLocks noChangeAspect="1" noChangeArrowheads="1"/>
          </p:cNvPicPr>
          <p:nvPr/>
        </p:nvPicPr>
        <p:blipFill>
          <a:blip r:embed="rId3" cstate="print"/>
          <a:srcRect/>
          <a:stretch>
            <a:fillRect/>
          </a:stretch>
        </p:blipFill>
        <p:spPr bwMode="auto">
          <a:xfrm>
            <a:off x="3814826" y="3276794"/>
            <a:ext cx="5329174" cy="3581206"/>
          </a:xfrm>
          <a:prstGeom prst="rect">
            <a:avLst/>
          </a:prstGeom>
          <a:noFill/>
        </p:spPr>
      </p:pic>
      <p:pic>
        <p:nvPicPr>
          <p:cNvPr id="51206" name="Picture 6" descr="http://www2.picturepush.com/photo/a/9323100/640/9323100.jpg"/>
          <p:cNvPicPr>
            <a:picLocks noChangeAspect="1" noChangeArrowheads="1"/>
          </p:cNvPicPr>
          <p:nvPr/>
        </p:nvPicPr>
        <p:blipFill>
          <a:blip r:embed="rId4" cstate="print"/>
          <a:srcRect/>
          <a:stretch>
            <a:fillRect/>
          </a:stretch>
        </p:blipFill>
        <p:spPr bwMode="auto">
          <a:xfrm>
            <a:off x="3671442" y="987716"/>
            <a:ext cx="5412307" cy="22890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fade">
                                      <p:cBhvr>
                                        <p:cTn id="12" dur="1000"/>
                                        <p:tgtEl>
                                          <p:spTgt spid="51206"/>
                                        </p:tgtEl>
                                      </p:cBhvr>
                                    </p:animEffect>
                                    <p:anim calcmode="lin" valueType="num">
                                      <p:cBhvr>
                                        <p:cTn id="13" dur="1000" fill="hold"/>
                                        <p:tgtEl>
                                          <p:spTgt spid="51206"/>
                                        </p:tgtEl>
                                        <p:attrNameLst>
                                          <p:attrName>ppt_x</p:attrName>
                                        </p:attrNameLst>
                                      </p:cBhvr>
                                      <p:tavLst>
                                        <p:tav tm="0">
                                          <p:val>
                                            <p:strVal val="#ppt_x"/>
                                          </p:val>
                                        </p:tav>
                                        <p:tav tm="100000">
                                          <p:val>
                                            <p:strVal val="#ppt_x"/>
                                          </p:val>
                                        </p:tav>
                                      </p:tavLst>
                                    </p:anim>
                                    <p:anim calcmode="lin" valueType="num">
                                      <p:cBhvr>
                                        <p:cTn id="14" dur="1000" fill="hold"/>
                                        <p:tgtEl>
                                          <p:spTgt spid="512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lide(fromBottom)">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204"/>
                                        </p:tgtEl>
                                        <p:attrNameLst>
                                          <p:attrName>style.visibility</p:attrName>
                                        </p:attrNameLst>
                                      </p:cBhvr>
                                      <p:to>
                                        <p:strVal val="visible"/>
                                      </p:to>
                                    </p:set>
                                    <p:animEffect transition="in" filter="fade">
                                      <p:cBhvr>
                                        <p:cTn id="24" dur="1000"/>
                                        <p:tgtEl>
                                          <p:spTgt spid="51204"/>
                                        </p:tgtEl>
                                      </p:cBhvr>
                                    </p:animEffect>
                                    <p:anim calcmode="lin" valueType="num">
                                      <p:cBhvr>
                                        <p:cTn id="25" dur="1000" fill="hold"/>
                                        <p:tgtEl>
                                          <p:spTgt spid="51204"/>
                                        </p:tgtEl>
                                        <p:attrNameLst>
                                          <p:attrName>ppt_x</p:attrName>
                                        </p:attrNameLst>
                                      </p:cBhvr>
                                      <p:tavLst>
                                        <p:tav tm="0">
                                          <p:val>
                                            <p:strVal val="#ppt_x"/>
                                          </p:val>
                                        </p:tav>
                                        <p:tav tm="100000">
                                          <p:val>
                                            <p:strVal val="#ppt_x"/>
                                          </p:val>
                                        </p:tav>
                                      </p:tavLst>
                                    </p:anim>
                                    <p:anim calcmode="lin" valueType="num">
                                      <p:cBhvr>
                                        <p:cTn id="26" dur="1000" fill="hold"/>
                                        <p:tgtEl>
                                          <p:spTgt spid="512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3581400" cy="1139952"/>
          </a:xfrm>
        </p:spPr>
        <p:txBody>
          <a:bodyPr>
            <a:normAutofit fontScale="90000"/>
          </a:bodyPr>
          <a:lstStyle/>
          <a:p>
            <a:pPr algn="ctr"/>
            <a:r>
              <a:rPr lang="en-CA" sz="4400" dirty="0"/>
              <a:t>Ground Power Supply (GPU)</a:t>
            </a:r>
          </a:p>
        </p:txBody>
      </p:sp>
      <p:sp>
        <p:nvSpPr>
          <p:cNvPr id="3" name="Content Placeholder 2"/>
          <p:cNvSpPr>
            <a:spLocks noGrp="1"/>
          </p:cNvSpPr>
          <p:nvPr>
            <p:ph idx="1"/>
          </p:nvPr>
        </p:nvSpPr>
        <p:spPr>
          <a:xfrm>
            <a:off x="0" y="1503095"/>
            <a:ext cx="4343400" cy="2459305"/>
          </a:xfrm>
        </p:spPr>
        <p:txBody>
          <a:bodyPr>
            <a:normAutofit fontScale="85000" lnSpcReduction="10000"/>
          </a:bodyPr>
          <a:lstStyle/>
          <a:p>
            <a:r>
              <a:rPr lang="en-CA" dirty="0"/>
              <a:t>An independent power source for aircraft if their APU is not operational, or it has none.</a:t>
            </a:r>
          </a:p>
          <a:p>
            <a:r>
              <a:rPr lang="en-CA" dirty="0"/>
              <a:t>Usually able to provide </a:t>
            </a:r>
            <a:r>
              <a:rPr lang="en-CA" dirty="0">
                <a:solidFill>
                  <a:srgbClr val="0070C0"/>
                </a:solidFill>
              </a:rPr>
              <a:t>both AC and DC </a:t>
            </a:r>
            <a:r>
              <a:rPr lang="en-CA" dirty="0"/>
              <a:t>electricity</a:t>
            </a:r>
          </a:p>
        </p:txBody>
      </p:sp>
      <p:pic>
        <p:nvPicPr>
          <p:cNvPr id="58370" name="Picture 2" descr="http://djkeurope.com/files/hitzinger_dpower_1_0.jpg"/>
          <p:cNvPicPr>
            <a:picLocks noChangeAspect="1" noChangeArrowheads="1"/>
          </p:cNvPicPr>
          <p:nvPr/>
        </p:nvPicPr>
        <p:blipFill>
          <a:blip r:embed="rId3" cstate="print"/>
          <a:srcRect/>
          <a:stretch>
            <a:fillRect/>
          </a:stretch>
        </p:blipFill>
        <p:spPr bwMode="auto">
          <a:xfrm>
            <a:off x="1154684" y="3868160"/>
            <a:ext cx="6790989" cy="2989840"/>
          </a:xfrm>
          <a:prstGeom prst="rect">
            <a:avLst/>
          </a:prstGeom>
          <a:noFill/>
        </p:spPr>
      </p:pic>
      <p:pic>
        <p:nvPicPr>
          <p:cNvPr id="58372" name="Picture 4" descr="http://www.aerospace-technology.com/contractor_images/9998/images/137874/large/new%203.jpg"/>
          <p:cNvPicPr>
            <a:picLocks noChangeAspect="1" noChangeArrowheads="1"/>
          </p:cNvPicPr>
          <p:nvPr/>
        </p:nvPicPr>
        <p:blipFill>
          <a:blip r:embed="rId4" cstate="print"/>
          <a:srcRect/>
          <a:stretch>
            <a:fillRect/>
          </a:stretch>
        </p:blipFill>
        <p:spPr bwMode="auto">
          <a:xfrm>
            <a:off x="4419600" y="157220"/>
            <a:ext cx="4572000" cy="37109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3352800" cy="987552"/>
          </a:xfrm>
        </p:spPr>
        <p:txBody>
          <a:bodyPr>
            <a:normAutofit/>
          </a:bodyPr>
          <a:lstStyle/>
          <a:p>
            <a:pPr algn="ctr"/>
            <a:r>
              <a:rPr lang="en-CA" sz="4000" dirty="0"/>
              <a:t>Fuel Trucks</a:t>
            </a:r>
          </a:p>
        </p:txBody>
      </p:sp>
      <p:sp>
        <p:nvSpPr>
          <p:cNvPr id="3" name="Content Placeholder 2"/>
          <p:cNvSpPr>
            <a:spLocks noGrp="1"/>
          </p:cNvSpPr>
          <p:nvPr>
            <p:ph idx="1"/>
          </p:nvPr>
        </p:nvSpPr>
        <p:spPr>
          <a:xfrm>
            <a:off x="154172" y="1524000"/>
            <a:ext cx="3808228" cy="5257800"/>
          </a:xfrm>
        </p:spPr>
        <p:txBody>
          <a:bodyPr>
            <a:normAutofit fontScale="85000" lnSpcReduction="10000"/>
          </a:bodyPr>
          <a:lstStyle/>
          <a:p>
            <a:r>
              <a:rPr lang="en-CA" dirty="0"/>
              <a:t>Used to carry and pump fuel into an aircraft.</a:t>
            </a:r>
          </a:p>
          <a:p>
            <a:r>
              <a:rPr lang="en-CA" dirty="0"/>
              <a:t>There are very strict safety procedures that must be followed in order to minimise the risk of fire.  </a:t>
            </a:r>
          </a:p>
          <a:p>
            <a:pPr>
              <a:buNone/>
            </a:pPr>
            <a:r>
              <a:rPr lang="en-CA" dirty="0"/>
              <a:t>	What conditions do you think pose a high risk of fire?</a:t>
            </a:r>
          </a:p>
          <a:p>
            <a:pPr>
              <a:buNone/>
            </a:pPr>
            <a:r>
              <a:rPr lang="en-CA" dirty="0"/>
              <a:t>	</a:t>
            </a:r>
            <a:r>
              <a:rPr lang="en-CA" b="1" i="1" dirty="0">
                <a:solidFill>
                  <a:srgbClr val="0070C0"/>
                </a:solidFill>
              </a:rPr>
              <a:t>Answer: Cold and Dry conditions!</a:t>
            </a:r>
          </a:p>
        </p:txBody>
      </p:sp>
      <p:pic>
        <p:nvPicPr>
          <p:cNvPr id="47106" name="Picture 2" descr="http://www.omegaaviation.com/fuel_trucks_aircraft_ground_support_equipment/fuel_truck_aircraft_determan_browning_5000_gallon_3.jpg"/>
          <p:cNvPicPr>
            <a:picLocks noChangeAspect="1" noChangeArrowheads="1"/>
          </p:cNvPicPr>
          <p:nvPr/>
        </p:nvPicPr>
        <p:blipFill>
          <a:blip r:embed="rId3" cstate="print"/>
          <a:srcRect/>
          <a:stretch>
            <a:fillRect/>
          </a:stretch>
        </p:blipFill>
        <p:spPr bwMode="auto">
          <a:xfrm>
            <a:off x="4195184" y="146588"/>
            <a:ext cx="4794644" cy="3170652"/>
          </a:xfrm>
          <a:prstGeom prst="rect">
            <a:avLst/>
          </a:prstGeom>
          <a:noFill/>
        </p:spPr>
      </p:pic>
      <p:pic>
        <p:nvPicPr>
          <p:cNvPr id="47108" name="Picture 4" descr="http://truck-photos.net.s3.amazonaws.com/8950.jpg"/>
          <p:cNvPicPr>
            <a:picLocks noChangeAspect="1" noChangeArrowheads="1"/>
          </p:cNvPicPr>
          <p:nvPr/>
        </p:nvPicPr>
        <p:blipFill>
          <a:blip r:embed="rId4" cstate="print"/>
          <a:srcRect/>
          <a:stretch>
            <a:fillRect/>
          </a:stretch>
        </p:blipFill>
        <p:spPr bwMode="auto">
          <a:xfrm>
            <a:off x="3962400" y="3317240"/>
            <a:ext cx="5181600" cy="35407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7106"/>
                                        </p:tgtEl>
                                        <p:attrNameLst>
                                          <p:attrName>style.visibility</p:attrName>
                                        </p:attrNameLst>
                                      </p:cBhvr>
                                      <p:to>
                                        <p:strVal val="visible"/>
                                      </p:to>
                                    </p:set>
                                    <p:animEffect transition="in" filter="fade">
                                      <p:cBhvr>
                                        <p:cTn id="12" dur="1000"/>
                                        <p:tgtEl>
                                          <p:spTgt spid="47106"/>
                                        </p:tgtEl>
                                      </p:cBhvr>
                                    </p:animEffect>
                                    <p:anim calcmode="lin" valueType="num">
                                      <p:cBhvr>
                                        <p:cTn id="13" dur="1000" fill="hold"/>
                                        <p:tgtEl>
                                          <p:spTgt spid="47106"/>
                                        </p:tgtEl>
                                        <p:attrNameLst>
                                          <p:attrName>ppt_x</p:attrName>
                                        </p:attrNameLst>
                                      </p:cBhvr>
                                      <p:tavLst>
                                        <p:tav tm="0">
                                          <p:val>
                                            <p:strVal val="#ppt_x"/>
                                          </p:val>
                                        </p:tav>
                                        <p:tav tm="100000">
                                          <p:val>
                                            <p:strVal val="#ppt_x"/>
                                          </p:val>
                                        </p:tav>
                                      </p:tavLst>
                                    </p:anim>
                                    <p:anim calcmode="lin" valueType="num">
                                      <p:cBhvr>
                                        <p:cTn id="14" dur="1000" fill="hold"/>
                                        <p:tgtEl>
                                          <p:spTgt spid="471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7108"/>
                                        </p:tgtEl>
                                        <p:attrNameLst>
                                          <p:attrName>style.visibility</p:attrName>
                                        </p:attrNameLst>
                                      </p:cBhvr>
                                      <p:to>
                                        <p:strVal val="visible"/>
                                      </p:to>
                                    </p:set>
                                    <p:animEffect transition="in" filter="fade">
                                      <p:cBhvr>
                                        <p:cTn id="19" dur="1000"/>
                                        <p:tgtEl>
                                          <p:spTgt spid="47108"/>
                                        </p:tgtEl>
                                      </p:cBhvr>
                                    </p:animEffect>
                                    <p:anim calcmode="lin" valueType="num">
                                      <p:cBhvr>
                                        <p:cTn id="20" dur="1000" fill="hold"/>
                                        <p:tgtEl>
                                          <p:spTgt spid="47108"/>
                                        </p:tgtEl>
                                        <p:attrNameLst>
                                          <p:attrName>ppt_x</p:attrName>
                                        </p:attrNameLst>
                                      </p:cBhvr>
                                      <p:tavLst>
                                        <p:tav tm="0">
                                          <p:val>
                                            <p:strVal val="#ppt_x"/>
                                          </p:val>
                                        </p:tav>
                                        <p:tav tm="100000">
                                          <p:val>
                                            <p:strVal val="#ppt_x"/>
                                          </p:val>
                                        </p:tav>
                                      </p:tavLst>
                                    </p:anim>
                                    <p:anim calcmode="lin" valueType="num">
                                      <p:cBhvr>
                                        <p:cTn id="21" dur="1000" fill="hold"/>
                                        <p:tgtEl>
                                          <p:spTgt spid="4710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slide(fromBottom)">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slide(fromBottom)">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slide(fromBottom)">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3886200" cy="1063752"/>
          </a:xfrm>
        </p:spPr>
        <p:txBody>
          <a:bodyPr>
            <a:normAutofit/>
          </a:bodyPr>
          <a:lstStyle/>
          <a:p>
            <a:pPr algn="ctr"/>
            <a:r>
              <a:rPr lang="en-CA" sz="4000" dirty="0"/>
              <a:t>Catering Truck</a:t>
            </a:r>
          </a:p>
        </p:txBody>
      </p:sp>
      <p:sp>
        <p:nvSpPr>
          <p:cNvPr id="3" name="Content Placeholder 2"/>
          <p:cNvSpPr>
            <a:spLocks noGrp="1"/>
          </p:cNvSpPr>
          <p:nvPr>
            <p:ph idx="1"/>
          </p:nvPr>
        </p:nvSpPr>
        <p:spPr>
          <a:xfrm>
            <a:off x="22122" y="1524000"/>
            <a:ext cx="8969478" cy="1600199"/>
          </a:xfrm>
        </p:spPr>
        <p:txBody>
          <a:bodyPr>
            <a:normAutofit fontScale="85000" lnSpcReduction="20000"/>
          </a:bodyPr>
          <a:lstStyle/>
          <a:p>
            <a:r>
              <a:rPr lang="en-CA" dirty="0"/>
              <a:t>Used to re-supply the galleys with all of the food, drinks, utensils, napkins, trays and other amenities.</a:t>
            </a:r>
          </a:p>
          <a:p>
            <a:r>
              <a:rPr lang="en-CA" dirty="0"/>
              <a:t>Most are capable of positioning right up against the </a:t>
            </a:r>
            <a:r>
              <a:rPr lang="en-CA" dirty="0">
                <a:solidFill>
                  <a:srgbClr val="0070C0"/>
                </a:solidFill>
              </a:rPr>
              <a:t>service door</a:t>
            </a:r>
            <a:r>
              <a:rPr lang="en-CA" dirty="0"/>
              <a:t> on aircraft near the galleys, no matter the height.</a:t>
            </a:r>
          </a:p>
        </p:txBody>
      </p:sp>
      <p:pic>
        <p:nvPicPr>
          <p:cNvPr id="61442" name="Picture 2" descr="http://www.guangtai.com.cn/English/admin/uploadfile/JPG/2007-8/3-57051-162.1.jpg"/>
          <p:cNvPicPr>
            <a:picLocks noChangeAspect="1" noChangeArrowheads="1"/>
          </p:cNvPicPr>
          <p:nvPr/>
        </p:nvPicPr>
        <p:blipFill>
          <a:blip r:embed="rId3" cstate="print"/>
          <a:srcRect/>
          <a:stretch>
            <a:fillRect/>
          </a:stretch>
        </p:blipFill>
        <p:spPr bwMode="auto">
          <a:xfrm>
            <a:off x="1628152" y="2971800"/>
            <a:ext cx="6220448" cy="3808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1000"/>
                                        <p:tgtEl>
                                          <p:spTgt spid="61442"/>
                                        </p:tgtEl>
                                      </p:cBhvr>
                                    </p:animEffect>
                                    <p:anim calcmode="lin" valueType="num">
                                      <p:cBhvr>
                                        <p:cTn id="8" dur="1000" fill="hold"/>
                                        <p:tgtEl>
                                          <p:spTgt spid="61442"/>
                                        </p:tgtEl>
                                        <p:attrNameLst>
                                          <p:attrName>ppt_x</p:attrName>
                                        </p:attrNameLst>
                                      </p:cBhvr>
                                      <p:tavLst>
                                        <p:tav tm="0">
                                          <p:val>
                                            <p:strVal val="#ppt_x"/>
                                          </p:val>
                                        </p:tav>
                                        <p:tav tm="100000">
                                          <p:val>
                                            <p:strVal val="#ppt_x"/>
                                          </p:val>
                                        </p:tav>
                                      </p:tavLst>
                                    </p:anim>
                                    <p:anim calcmode="lin" valueType="num">
                                      <p:cBhvr>
                                        <p:cTn id="9" dur="1000" fill="hold"/>
                                        <p:tgtEl>
                                          <p:spTgt spid="614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lide(fromBottom)">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lide(fromBottom)">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35152"/>
          </a:xfrm>
        </p:spPr>
        <p:txBody>
          <a:bodyPr>
            <a:normAutofit/>
          </a:bodyPr>
          <a:lstStyle/>
          <a:p>
            <a:pPr algn="ctr"/>
            <a:r>
              <a:rPr lang="en-CA" sz="4000" dirty="0"/>
              <a:t>Cargo Loader/Belt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589532" y="2582217"/>
            <a:ext cx="6341817" cy="4120335"/>
          </a:xfrm>
          <a:prstGeom prst="rect">
            <a:avLst/>
          </a:prstGeom>
          <a:noFill/>
          <a:ln w="9525">
            <a:noFill/>
            <a:miter lim="800000"/>
            <a:headEnd/>
            <a:tailEnd/>
          </a:ln>
        </p:spPr>
      </p:pic>
      <p:sp>
        <p:nvSpPr>
          <p:cNvPr id="6" name="Rectangle 5"/>
          <p:cNvSpPr/>
          <p:nvPr/>
        </p:nvSpPr>
        <p:spPr>
          <a:xfrm>
            <a:off x="141768" y="1520948"/>
            <a:ext cx="8763000" cy="1569660"/>
          </a:xfrm>
          <a:prstGeom prst="rect">
            <a:avLst/>
          </a:prstGeom>
        </p:spPr>
        <p:txBody>
          <a:bodyPr wrap="square">
            <a:spAutoFit/>
          </a:bodyPr>
          <a:lstStyle/>
          <a:p>
            <a:pPr>
              <a:buClr>
                <a:schemeClr val="accent1"/>
              </a:buClr>
              <a:buFont typeface="Wingdings" pitchFamily="2" charset="2"/>
              <a:buChar char="§"/>
            </a:pPr>
            <a:r>
              <a:rPr lang="en-CA" sz="3200" dirty="0"/>
              <a:t> Used to load and unload Cargo and Baggage.</a:t>
            </a:r>
          </a:p>
          <a:p>
            <a:pPr>
              <a:buClr>
                <a:schemeClr val="accent1"/>
              </a:buClr>
              <a:buFont typeface="Wingdings" pitchFamily="2" charset="2"/>
              <a:buChar char="§"/>
            </a:pPr>
            <a:r>
              <a:rPr lang="en-CA" sz="3200" dirty="0"/>
              <a:t> Usually, but not always, used on larger aircraft.</a:t>
            </a:r>
          </a:p>
          <a:p>
            <a:pPr>
              <a:buClr>
                <a:schemeClr val="accent1"/>
              </a:buClr>
              <a:buFont typeface="Wingdings" pitchFamily="2" charset="2"/>
              <a:buChar char="§"/>
            </a:pPr>
            <a:r>
              <a:rPr lang="en-CA" sz="3200" dirty="0"/>
              <a:t>Most FBOs have at least one available.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3904" y="155448"/>
            <a:ext cx="3092895" cy="835152"/>
          </a:xfrm>
        </p:spPr>
        <p:txBody>
          <a:bodyPr>
            <a:normAutofit/>
          </a:bodyPr>
          <a:lstStyle/>
          <a:p>
            <a:pPr algn="ctr"/>
            <a:r>
              <a:rPr lang="en-CA" sz="4000" dirty="0"/>
              <a:t>Tugs</a:t>
            </a:r>
          </a:p>
        </p:txBody>
      </p:sp>
      <p:sp>
        <p:nvSpPr>
          <p:cNvPr id="3" name="Content Placeholder 2"/>
          <p:cNvSpPr>
            <a:spLocks noGrp="1"/>
          </p:cNvSpPr>
          <p:nvPr>
            <p:ph idx="1"/>
          </p:nvPr>
        </p:nvSpPr>
        <p:spPr>
          <a:xfrm>
            <a:off x="5943600" y="1412776"/>
            <a:ext cx="3092895" cy="5289776"/>
          </a:xfrm>
        </p:spPr>
        <p:txBody>
          <a:bodyPr>
            <a:normAutofit fontScale="92500" lnSpcReduction="20000"/>
          </a:bodyPr>
          <a:lstStyle/>
          <a:p>
            <a:r>
              <a:rPr lang="en-CA" dirty="0"/>
              <a:t>Used to push or pull an aircraft in to a desired position or location. </a:t>
            </a:r>
            <a:r>
              <a:rPr lang="en-CA" dirty="0">
                <a:solidFill>
                  <a:srgbClr val="0070C0"/>
                </a:solidFill>
              </a:rPr>
              <a:t>What is wrong here?</a:t>
            </a:r>
          </a:p>
          <a:p>
            <a:endParaRPr lang="en-CA" dirty="0"/>
          </a:p>
          <a:p>
            <a:r>
              <a:rPr lang="en-CA" dirty="0"/>
              <a:t>Small airplanes are usually moved with just a tow bar and human muscle.</a:t>
            </a:r>
          </a:p>
        </p:txBody>
      </p:sp>
      <p:pic>
        <p:nvPicPr>
          <p:cNvPr id="60418" name="Picture 2" descr="http://img.directindustry.com/images_di/photo-g/aircraft-tug-87723-2779327.jpg"/>
          <p:cNvPicPr>
            <a:picLocks noChangeAspect="1" noChangeArrowheads="1"/>
          </p:cNvPicPr>
          <p:nvPr/>
        </p:nvPicPr>
        <p:blipFill>
          <a:blip r:embed="rId2" cstate="print"/>
          <a:srcRect/>
          <a:stretch>
            <a:fillRect/>
          </a:stretch>
        </p:blipFill>
        <p:spPr bwMode="auto">
          <a:xfrm>
            <a:off x="24580" y="3993801"/>
            <a:ext cx="6114119" cy="2559399"/>
          </a:xfrm>
          <a:prstGeom prst="rect">
            <a:avLst/>
          </a:prstGeom>
          <a:noFill/>
        </p:spPr>
      </p:pic>
      <p:pic>
        <p:nvPicPr>
          <p:cNvPr id="60420" name="Picture 4" descr="http://www.pricelessaviation.com/images/701.jpg"/>
          <p:cNvPicPr>
            <a:picLocks noChangeAspect="1" noChangeArrowheads="1"/>
          </p:cNvPicPr>
          <p:nvPr/>
        </p:nvPicPr>
        <p:blipFill>
          <a:blip r:embed="rId3" cstate="print"/>
          <a:srcRect/>
          <a:stretch>
            <a:fillRect/>
          </a:stretch>
        </p:blipFill>
        <p:spPr bwMode="auto">
          <a:xfrm>
            <a:off x="24581" y="-1"/>
            <a:ext cx="5374113" cy="38383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1000"/>
                                        <p:tgtEl>
                                          <p:spTgt spid="60420"/>
                                        </p:tgtEl>
                                      </p:cBhvr>
                                    </p:animEffect>
                                    <p:anim calcmode="lin" valueType="num">
                                      <p:cBhvr>
                                        <p:cTn id="8" dur="1000" fill="hold"/>
                                        <p:tgtEl>
                                          <p:spTgt spid="60420"/>
                                        </p:tgtEl>
                                        <p:attrNameLst>
                                          <p:attrName>ppt_x</p:attrName>
                                        </p:attrNameLst>
                                      </p:cBhvr>
                                      <p:tavLst>
                                        <p:tav tm="0">
                                          <p:val>
                                            <p:strVal val="#ppt_x"/>
                                          </p:val>
                                        </p:tav>
                                        <p:tav tm="100000">
                                          <p:val>
                                            <p:strVal val="#ppt_x"/>
                                          </p:val>
                                        </p:tav>
                                      </p:tavLst>
                                    </p:anim>
                                    <p:anim calcmode="lin" valueType="num">
                                      <p:cBhvr>
                                        <p:cTn id="9" dur="1000" fill="hold"/>
                                        <p:tgtEl>
                                          <p:spTgt spid="60420"/>
                                        </p:tgtEl>
                                        <p:attrNameLst>
                                          <p:attrName>ppt_y</p:attrName>
                                        </p:attrNameLst>
                                      </p:cBhvr>
                                      <p:tavLst>
                                        <p:tav tm="0">
                                          <p:val>
                                            <p:strVal val="#ppt_y+.1"/>
                                          </p:val>
                                        </p:tav>
                                        <p:tav tm="100000">
                                          <p:val>
                                            <p:strVal val="#ppt_y"/>
                                          </p:val>
                                        </p:tav>
                                      </p:tavLst>
                                    </p:anim>
                                  </p:childTnLst>
                                </p:cTn>
                              </p:par>
                              <p:par>
                                <p:cTn id="10" presetID="12" presetClass="entr" presetSubtype="4"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normAutofit/>
          </a:bodyPr>
          <a:lstStyle/>
          <a:p>
            <a:pPr algn="ctr"/>
            <a:r>
              <a:rPr lang="en-CA" sz="4000" dirty="0"/>
              <a:t>De-icing Equipment</a:t>
            </a:r>
          </a:p>
        </p:txBody>
      </p:sp>
      <p:sp>
        <p:nvSpPr>
          <p:cNvPr id="3" name="Content Placeholder 2"/>
          <p:cNvSpPr>
            <a:spLocks noGrp="1"/>
          </p:cNvSpPr>
          <p:nvPr>
            <p:ph idx="1"/>
          </p:nvPr>
        </p:nvSpPr>
        <p:spPr>
          <a:xfrm>
            <a:off x="76200" y="1600200"/>
            <a:ext cx="8991600" cy="1447800"/>
          </a:xfrm>
        </p:spPr>
        <p:txBody>
          <a:bodyPr>
            <a:normAutofit fontScale="92500" lnSpcReduction="10000"/>
          </a:bodyPr>
          <a:lstStyle/>
          <a:p>
            <a:r>
              <a:rPr lang="en-CA" dirty="0"/>
              <a:t>Used to spray de-icing fluid on to an aircraft</a:t>
            </a:r>
          </a:p>
          <a:p>
            <a:r>
              <a:rPr lang="en-CA" dirty="0"/>
              <a:t>This is a very dangerous operation and requires sharp communication and vigilant eyes.  </a:t>
            </a:r>
            <a:r>
              <a:rPr lang="en-CA" dirty="0">
                <a:solidFill>
                  <a:srgbClr val="0070C0"/>
                </a:solidFill>
              </a:rPr>
              <a:t>Why</a:t>
            </a:r>
            <a:r>
              <a:rPr lang="en-CA" dirty="0"/>
              <a:t>?</a:t>
            </a:r>
          </a:p>
        </p:txBody>
      </p:sp>
      <p:pic>
        <p:nvPicPr>
          <p:cNvPr id="3074" name="Picture 2" descr="http://www.tropolis.aero/wp-content/uploads/slideshow-gallery/IMG_0490.jpg"/>
          <p:cNvPicPr>
            <a:picLocks noChangeAspect="1" noChangeArrowheads="1"/>
          </p:cNvPicPr>
          <p:nvPr/>
        </p:nvPicPr>
        <p:blipFill>
          <a:blip r:embed="rId3" cstate="print"/>
          <a:srcRect/>
          <a:stretch>
            <a:fillRect/>
          </a:stretch>
        </p:blipFill>
        <p:spPr bwMode="auto">
          <a:xfrm>
            <a:off x="1371599" y="2978182"/>
            <a:ext cx="6629401" cy="38036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36"/>
            <a:ext cx="8229600" cy="800128"/>
          </a:xfrm>
        </p:spPr>
        <p:txBody>
          <a:bodyPr>
            <a:normAutofit/>
          </a:bodyPr>
          <a:lstStyle/>
          <a:p>
            <a:pPr algn="ctr"/>
            <a:r>
              <a:rPr lang="en-CA" sz="4400" dirty="0"/>
              <a:t>Boeing 747 servicing.</a:t>
            </a:r>
          </a:p>
        </p:txBody>
      </p:sp>
      <p:pic>
        <p:nvPicPr>
          <p:cNvPr id="2050" name="Picture 2"/>
          <p:cNvPicPr>
            <a:picLocks noChangeAspect="1" noChangeArrowheads="1"/>
          </p:cNvPicPr>
          <p:nvPr/>
        </p:nvPicPr>
        <p:blipFill>
          <a:blip r:embed="rId3" cstate="print"/>
          <a:srcRect/>
          <a:stretch>
            <a:fillRect/>
          </a:stretch>
        </p:blipFill>
        <p:spPr bwMode="auto">
          <a:xfrm>
            <a:off x="457200" y="857142"/>
            <a:ext cx="8088226" cy="589777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35152"/>
          </a:xfrm>
        </p:spPr>
        <p:txBody>
          <a:bodyPr>
            <a:normAutofit/>
          </a:bodyPr>
          <a:lstStyle/>
          <a:p>
            <a:pPr algn="ctr" fontAlgn="auto">
              <a:spcAft>
                <a:spcPts val="0"/>
              </a:spcAft>
              <a:defRPr/>
            </a:pPr>
            <a:r>
              <a:rPr lang="en-US" sz="4000" dirty="0">
                <a:solidFill>
                  <a:srgbClr val="FFC000"/>
                </a:solidFill>
              </a:rPr>
              <a:t>Aircraft Greeting (FBOs)</a:t>
            </a:r>
          </a:p>
        </p:txBody>
      </p:sp>
      <p:sp>
        <p:nvSpPr>
          <p:cNvPr id="3" name="Content Placeholder 2"/>
          <p:cNvSpPr>
            <a:spLocks noGrp="1"/>
          </p:cNvSpPr>
          <p:nvPr>
            <p:ph idx="1"/>
          </p:nvPr>
        </p:nvSpPr>
        <p:spPr>
          <a:xfrm>
            <a:off x="152400" y="1447800"/>
            <a:ext cx="8839200" cy="5257800"/>
          </a:xfrm>
        </p:spPr>
        <p:txBody>
          <a:bodyPr>
            <a:normAutofit/>
          </a:bodyPr>
          <a:lstStyle/>
          <a:p>
            <a:pPr marL="411480" fontAlgn="auto">
              <a:spcAft>
                <a:spcPts val="0"/>
              </a:spcAft>
              <a:buFont typeface="Wingdings"/>
              <a:buNone/>
              <a:defRPr/>
            </a:pPr>
            <a:r>
              <a:rPr lang="en-US" sz="3000" dirty="0"/>
              <a:t>Ensure all incoming aircraft have:</a:t>
            </a:r>
          </a:p>
          <a:p>
            <a:pPr marL="411480">
              <a:defRPr/>
            </a:pPr>
            <a:r>
              <a:rPr lang="en-US" sz="3000" b="1" dirty="0"/>
              <a:t>Chocks</a:t>
            </a:r>
            <a:r>
              <a:rPr lang="en-US" sz="3000" dirty="0"/>
              <a:t> – Give the pilot a signal when the aircraft is chocked so they can release parking brakes.</a:t>
            </a:r>
          </a:p>
          <a:p>
            <a:pPr marL="411480">
              <a:defRPr/>
            </a:pPr>
            <a:r>
              <a:rPr lang="en-US" sz="3000" b="1" dirty="0"/>
              <a:t>Carpet</a:t>
            </a:r>
            <a:r>
              <a:rPr lang="en-US" sz="3000" dirty="0"/>
              <a:t> –  </a:t>
            </a:r>
            <a:r>
              <a:rPr lang="en-US" sz="3000" dirty="0">
                <a:solidFill>
                  <a:srgbClr val="0070C0"/>
                </a:solidFill>
              </a:rPr>
              <a:t>FBO logo </a:t>
            </a:r>
            <a:r>
              <a:rPr lang="en-US" sz="3000" dirty="0"/>
              <a:t>should face pilots/passengers as they disembark.</a:t>
            </a:r>
          </a:p>
          <a:p>
            <a:pPr marL="411480" fontAlgn="auto">
              <a:spcAft>
                <a:spcPts val="0"/>
              </a:spcAft>
              <a:buFont typeface="Wingdings"/>
              <a:buNone/>
              <a:defRPr/>
            </a:pPr>
            <a:r>
              <a:rPr lang="en-US" sz="3000" dirty="0"/>
              <a:t>	(Once everyone has exited aircraft, incase of a quick turn - turn carpet so the FBO logo faces pilots/passengers as they embark.)</a:t>
            </a:r>
          </a:p>
          <a:p>
            <a:pPr marL="411480">
              <a:defRPr/>
            </a:pPr>
            <a:r>
              <a:rPr lang="en-US" sz="3000" dirty="0"/>
              <a:t>Chocks/Carpet should be ready before engine shutdown so they are in place after engines shutdown and before door opens.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normAutofit/>
          </a:bodyPr>
          <a:lstStyle/>
          <a:p>
            <a:pPr algn="ctr"/>
            <a:r>
              <a:rPr lang="en-CA" sz="4000" dirty="0"/>
              <a:t>Agenda</a:t>
            </a:r>
          </a:p>
        </p:txBody>
      </p:sp>
      <p:sp>
        <p:nvSpPr>
          <p:cNvPr id="3" name="Content Placeholder 2"/>
          <p:cNvSpPr>
            <a:spLocks noGrp="1"/>
          </p:cNvSpPr>
          <p:nvPr>
            <p:ph idx="1"/>
          </p:nvPr>
        </p:nvSpPr>
        <p:spPr>
          <a:xfrm>
            <a:off x="107504" y="1556792"/>
            <a:ext cx="8928992" cy="5145760"/>
          </a:xfrm>
        </p:spPr>
        <p:txBody>
          <a:bodyPr>
            <a:normAutofit/>
          </a:bodyPr>
          <a:lstStyle/>
          <a:p>
            <a:pPr lvl="1"/>
            <a:r>
              <a:rPr lang="en-CA" dirty="0"/>
              <a:t>Airports and Ground Equipment</a:t>
            </a:r>
          </a:p>
          <a:p>
            <a:pPr lvl="1"/>
            <a:r>
              <a:rPr lang="en-CA" dirty="0"/>
              <a:t>Assignment </a:t>
            </a:r>
          </a:p>
          <a:p>
            <a:pPr lvl="1"/>
            <a:r>
              <a:rPr lang="en-CA" dirty="0"/>
              <a:t>Ground Equipment </a:t>
            </a:r>
          </a:p>
          <a:p>
            <a:pPr lvl="1"/>
            <a:r>
              <a:rPr lang="en-CA" dirty="0"/>
              <a:t>Airside Safety </a:t>
            </a:r>
          </a:p>
        </p:txBody>
      </p:sp>
    </p:spTree>
    <p:extLst>
      <p:ext uri="{BB962C8B-B14F-4D97-AF65-F5344CB8AC3E}">
        <p14:creationId xmlns:p14="http://schemas.microsoft.com/office/powerpoint/2010/main" val="2888214358"/>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normAutofit/>
          </a:bodyPr>
          <a:lstStyle/>
          <a:p>
            <a:pPr algn="ctr" fontAlgn="auto">
              <a:spcAft>
                <a:spcPts val="0"/>
              </a:spcAft>
              <a:defRPr/>
            </a:pPr>
            <a:r>
              <a:rPr lang="en-US" sz="4000" dirty="0">
                <a:solidFill>
                  <a:srgbClr val="FFC000"/>
                </a:solidFill>
              </a:rPr>
              <a:t>Wing Walking</a:t>
            </a:r>
          </a:p>
        </p:txBody>
      </p:sp>
      <p:sp>
        <p:nvSpPr>
          <p:cNvPr id="3" name="Content Placeholder 2"/>
          <p:cNvSpPr>
            <a:spLocks noGrp="1"/>
          </p:cNvSpPr>
          <p:nvPr>
            <p:ph idx="1"/>
          </p:nvPr>
        </p:nvSpPr>
        <p:spPr>
          <a:xfrm>
            <a:off x="76200" y="1524000"/>
            <a:ext cx="8991600" cy="5257800"/>
          </a:xfrm>
        </p:spPr>
        <p:txBody>
          <a:bodyPr>
            <a:normAutofit/>
          </a:bodyPr>
          <a:lstStyle/>
          <a:p>
            <a:pPr marL="411480" fontAlgn="auto">
              <a:spcAft>
                <a:spcPts val="0"/>
              </a:spcAft>
              <a:buFont typeface="Wingdings"/>
              <a:buChar char=""/>
              <a:defRPr/>
            </a:pPr>
            <a:r>
              <a:rPr lang="en-US" sz="2400" dirty="0"/>
              <a:t>A wing walker’s job is to:</a:t>
            </a:r>
          </a:p>
          <a:p>
            <a:pPr marL="740664" lvl="1" fontAlgn="auto">
              <a:spcAft>
                <a:spcPts val="0"/>
              </a:spcAft>
              <a:buFont typeface="Wingdings"/>
              <a:buChar char=""/>
              <a:defRPr/>
            </a:pPr>
            <a:r>
              <a:rPr lang="en-US" sz="2400" dirty="0"/>
              <a:t>Provide an extra set of eyes for a tow operator.</a:t>
            </a:r>
          </a:p>
          <a:p>
            <a:pPr marL="740664" lvl="1" fontAlgn="auto">
              <a:spcAft>
                <a:spcPts val="0"/>
              </a:spcAft>
              <a:buFont typeface="Wingdings"/>
              <a:buChar char=""/>
              <a:defRPr/>
            </a:pPr>
            <a:r>
              <a:rPr lang="en-US" sz="2400" dirty="0"/>
              <a:t>Alert the tow operator to any potential conflicts.</a:t>
            </a:r>
          </a:p>
          <a:p>
            <a:pPr marL="411480" fontAlgn="auto">
              <a:spcAft>
                <a:spcPts val="0"/>
              </a:spcAft>
              <a:buFont typeface="Wingdings"/>
              <a:buChar char=""/>
              <a:defRPr/>
            </a:pPr>
            <a:r>
              <a:rPr lang="en-US" sz="2400" dirty="0"/>
              <a:t>Before a tow begins</a:t>
            </a:r>
          </a:p>
          <a:p>
            <a:pPr marL="740664" lvl="1" fontAlgn="auto">
              <a:spcAft>
                <a:spcPts val="0"/>
              </a:spcAft>
              <a:buFont typeface="Wingdings"/>
              <a:buChar char=""/>
              <a:defRPr/>
            </a:pPr>
            <a:r>
              <a:rPr lang="en-US" sz="2400" dirty="0"/>
              <a:t>the tow operator should make clear, (and the wing walker should ask) what will be moved, and where to?</a:t>
            </a:r>
          </a:p>
          <a:p>
            <a:pPr marL="740664" lvl="1" fontAlgn="auto">
              <a:spcAft>
                <a:spcPts val="0"/>
              </a:spcAft>
              <a:buFont typeface="Wingdings"/>
              <a:buChar char=""/>
              <a:defRPr/>
            </a:pPr>
            <a:r>
              <a:rPr lang="en-US" sz="2400" dirty="0"/>
              <a:t>Everyone should identify the potential </a:t>
            </a:r>
            <a:r>
              <a:rPr lang="en-US" sz="2400" b="1" dirty="0">
                <a:solidFill>
                  <a:srgbClr val="0070C0"/>
                </a:solidFill>
              </a:rPr>
              <a:t>*Crunch* </a:t>
            </a:r>
            <a:r>
              <a:rPr lang="en-US" sz="2400" dirty="0"/>
              <a:t>points.</a:t>
            </a:r>
          </a:p>
          <a:p>
            <a:pPr marL="411480" fontAlgn="auto">
              <a:spcAft>
                <a:spcPts val="0"/>
              </a:spcAft>
              <a:buFont typeface="Wingdings"/>
              <a:buChar char=""/>
              <a:defRPr/>
            </a:pPr>
            <a:r>
              <a:rPr lang="en-US" sz="2400" dirty="0"/>
              <a:t>A wingwalker should always have:</a:t>
            </a:r>
          </a:p>
          <a:p>
            <a:pPr marL="740664" lvl="1" fontAlgn="auto">
              <a:spcAft>
                <a:spcPts val="0"/>
              </a:spcAft>
              <a:buFont typeface="Wingdings"/>
              <a:buChar char=""/>
              <a:defRPr/>
            </a:pPr>
            <a:r>
              <a:rPr lang="en-US" sz="2400" b="1" dirty="0">
                <a:solidFill>
                  <a:srgbClr val="0070C0"/>
                </a:solidFill>
              </a:rPr>
              <a:t>Whistle Ready</a:t>
            </a:r>
          </a:p>
          <a:p>
            <a:pPr marL="740664" lvl="1" fontAlgn="auto">
              <a:spcAft>
                <a:spcPts val="0"/>
              </a:spcAft>
              <a:buFont typeface="Wingdings"/>
              <a:buChar char=""/>
              <a:defRPr/>
            </a:pPr>
            <a:r>
              <a:rPr lang="en-US" sz="2400" b="1" dirty="0">
                <a:solidFill>
                  <a:srgbClr val="0070C0"/>
                </a:solidFill>
              </a:rPr>
              <a:t>Chocks Ready</a:t>
            </a:r>
          </a:p>
          <a:p>
            <a:pPr marL="740664" lvl="1" fontAlgn="auto">
              <a:spcAft>
                <a:spcPts val="0"/>
              </a:spcAft>
              <a:buFont typeface="Wingdings"/>
              <a:buChar char=""/>
              <a:defRPr/>
            </a:pPr>
            <a:r>
              <a:rPr lang="en-US" sz="2400" b="1" dirty="0">
                <a:solidFill>
                  <a:srgbClr val="0070C0"/>
                </a:solidFill>
              </a:rPr>
              <a:t>Eyes Open</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55448"/>
            <a:ext cx="2667000" cy="1063752"/>
          </a:xfrm>
        </p:spPr>
        <p:txBody>
          <a:bodyPr>
            <a:normAutofit fontScale="90000"/>
          </a:bodyPr>
          <a:lstStyle/>
          <a:p>
            <a:pPr algn="ctr" fontAlgn="auto">
              <a:spcAft>
                <a:spcPts val="0"/>
              </a:spcAft>
              <a:defRPr/>
            </a:pPr>
            <a:r>
              <a:rPr lang="en-US" sz="4000" dirty="0">
                <a:solidFill>
                  <a:srgbClr val="FFC000"/>
                </a:solidFill>
              </a:rPr>
              <a:t>Proper Wing Walking</a:t>
            </a:r>
          </a:p>
        </p:txBody>
      </p:sp>
      <p:pic>
        <p:nvPicPr>
          <p:cNvPr id="31747" name="Picture 3" descr="C:\Documents and Settings\flighline\My Documents\My Pictures\IMG_3325.jpg"/>
          <p:cNvPicPr>
            <a:picLocks noGrp="1" noChangeAspect="1" noChangeArrowheads="1"/>
          </p:cNvPicPr>
          <p:nvPr>
            <p:ph idx="1"/>
          </p:nvPr>
        </p:nvPicPr>
        <p:blipFill>
          <a:blip r:embed="rId2" cstate="print"/>
          <a:stretch>
            <a:fillRect/>
          </a:stretch>
        </p:blipFill>
        <p:spPr>
          <a:xfrm>
            <a:off x="82061" y="155448"/>
            <a:ext cx="6363041" cy="4771197"/>
          </a:xfrm>
        </p:spPr>
      </p:pic>
      <p:sp>
        <p:nvSpPr>
          <p:cNvPr id="3" name="TextBox 2"/>
          <p:cNvSpPr txBox="1"/>
          <p:nvPr/>
        </p:nvSpPr>
        <p:spPr>
          <a:xfrm>
            <a:off x="6475227" y="1600200"/>
            <a:ext cx="2209800" cy="954107"/>
          </a:xfrm>
          <a:prstGeom prst="rect">
            <a:avLst/>
          </a:prstGeom>
          <a:noFill/>
        </p:spPr>
        <p:txBody>
          <a:bodyPr wrap="square" rtlCol="0">
            <a:spAutoFit/>
          </a:bodyPr>
          <a:lstStyle/>
          <a:p>
            <a:r>
              <a:rPr lang="en-US" sz="2800" b="1" dirty="0">
                <a:solidFill>
                  <a:srgbClr val="0070C0"/>
                </a:solidFill>
              </a:rPr>
              <a:t>Anything wrong here?</a:t>
            </a:r>
          </a:p>
        </p:txBody>
      </p:sp>
      <p:sp>
        <p:nvSpPr>
          <p:cNvPr id="4" name="Rectangle 3">
            <a:extLst>
              <a:ext uri="{FF2B5EF4-FFF2-40B4-BE49-F238E27FC236}">
                <a16:creationId xmlns:a16="http://schemas.microsoft.com/office/drawing/2014/main" id="{A0823D41-C9E1-457E-8D39-AD83E1E290A9}"/>
              </a:ext>
            </a:extLst>
          </p:cNvPr>
          <p:cNvSpPr/>
          <p:nvPr/>
        </p:nvSpPr>
        <p:spPr>
          <a:xfrm>
            <a:off x="82061" y="5029200"/>
            <a:ext cx="8909539" cy="1569660"/>
          </a:xfrm>
          <a:prstGeom prst="rect">
            <a:avLst/>
          </a:prstGeom>
        </p:spPr>
        <p:txBody>
          <a:bodyPr wrap="square">
            <a:spAutoFit/>
          </a:bodyPr>
          <a:lstStyle/>
          <a:p>
            <a:pPr marL="180000" fontAlgn="auto">
              <a:spcAft>
                <a:spcPts val="0"/>
              </a:spcAft>
              <a:buClr>
                <a:srgbClr val="FFC000"/>
              </a:buClr>
              <a:buFont typeface="Wingdings"/>
              <a:buChar char=""/>
              <a:defRPr/>
            </a:pPr>
            <a:r>
              <a:rPr lang="en-US" sz="2400" dirty="0"/>
              <a:t>When an aircraft reaches its final position, the wingwalker should   always blow the whistle. (Whistle = STOP)</a:t>
            </a:r>
          </a:p>
          <a:p>
            <a:pPr marL="180000" fontAlgn="auto">
              <a:spcAft>
                <a:spcPts val="0"/>
              </a:spcAft>
              <a:buClr>
                <a:srgbClr val="FFC000"/>
              </a:buClr>
              <a:defRPr/>
            </a:pPr>
            <a:endParaRPr lang="en-US" sz="2400" dirty="0"/>
          </a:p>
          <a:p>
            <a:pPr marL="180000" algn="ctr" fontAlgn="auto">
              <a:spcAft>
                <a:spcPts val="0"/>
              </a:spcAft>
              <a:buClr>
                <a:srgbClr val="FFC000"/>
              </a:buClr>
              <a:defRPr/>
            </a:pPr>
            <a:r>
              <a:rPr lang="en-US" sz="2400" b="1" dirty="0"/>
              <a:t>IF IN DOUBT, STOP, CHECK</a:t>
            </a:r>
            <a:r>
              <a:rPr lang="en-US" sz="2400" dirty="0"/>
              <a:t>, then proceed.</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1000"/>
                                        <p:tgtEl>
                                          <p:spTgt spid="31747"/>
                                        </p:tgtEl>
                                      </p:cBhvr>
                                    </p:animEffect>
                                    <p:anim calcmode="lin" valueType="num">
                                      <p:cBhvr>
                                        <p:cTn id="8" dur="1000" fill="hold"/>
                                        <p:tgtEl>
                                          <p:spTgt spid="31747"/>
                                        </p:tgtEl>
                                        <p:attrNameLst>
                                          <p:attrName>ppt_x</p:attrName>
                                        </p:attrNameLst>
                                      </p:cBhvr>
                                      <p:tavLst>
                                        <p:tav tm="0">
                                          <p:val>
                                            <p:strVal val="#ppt_x"/>
                                          </p:val>
                                        </p:tav>
                                        <p:tav tm="100000">
                                          <p:val>
                                            <p:strVal val="#ppt_x"/>
                                          </p:val>
                                        </p:tav>
                                      </p:tavLst>
                                    </p:anim>
                                    <p:anim calcmode="lin" valueType="num">
                                      <p:cBhvr>
                                        <p:cTn id="9" dur="1000" fill="hold"/>
                                        <p:tgtEl>
                                          <p:spTgt spid="317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63752"/>
          </a:xfrm>
        </p:spPr>
        <p:txBody>
          <a:bodyPr>
            <a:normAutofit/>
          </a:bodyPr>
          <a:lstStyle/>
          <a:p>
            <a:pPr algn="ctr" fontAlgn="auto">
              <a:spcAft>
                <a:spcPts val="0"/>
              </a:spcAft>
              <a:defRPr/>
            </a:pPr>
            <a:r>
              <a:rPr lang="en-US" sz="4000" dirty="0">
                <a:solidFill>
                  <a:srgbClr val="FFC000"/>
                </a:solidFill>
              </a:rPr>
              <a:t>Wing Walking Tips</a:t>
            </a:r>
          </a:p>
        </p:txBody>
      </p:sp>
      <p:sp>
        <p:nvSpPr>
          <p:cNvPr id="32771" name="Content Placeholder 2"/>
          <p:cNvSpPr>
            <a:spLocks noGrp="1"/>
          </p:cNvSpPr>
          <p:nvPr>
            <p:ph idx="1"/>
          </p:nvPr>
        </p:nvSpPr>
        <p:spPr>
          <a:xfrm>
            <a:off x="152400" y="1600200"/>
            <a:ext cx="8839200" cy="5102352"/>
          </a:xfrm>
        </p:spPr>
        <p:txBody>
          <a:bodyPr>
            <a:normAutofit/>
          </a:bodyPr>
          <a:lstStyle/>
          <a:p>
            <a:r>
              <a:rPr lang="en-US" sz="3600" b="1" dirty="0">
                <a:solidFill>
                  <a:srgbClr val="FF0000"/>
                </a:solidFill>
              </a:rPr>
              <a:t>IF IN DOUBT, Always Stop &amp; Check.</a:t>
            </a:r>
          </a:p>
          <a:p>
            <a:r>
              <a:rPr lang="en-US" sz="3600" dirty="0"/>
              <a:t>Give a thumbs up so the operator knows when they look at you that everything is OK.</a:t>
            </a:r>
          </a:p>
          <a:p>
            <a:r>
              <a:rPr lang="en-US" sz="3600" dirty="0"/>
              <a:t>Verbal signals are preferred.</a:t>
            </a:r>
          </a:p>
          <a:p>
            <a:r>
              <a:rPr lang="en-US" sz="3600" dirty="0"/>
              <a:t>Verbal signals must be </a:t>
            </a:r>
            <a:r>
              <a:rPr lang="en-US" sz="3600" b="1" dirty="0">
                <a:solidFill>
                  <a:srgbClr val="FF0000"/>
                </a:solidFill>
              </a:rPr>
              <a:t>LOUD!</a:t>
            </a:r>
          </a:p>
          <a:p>
            <a:r>
              <a:rPr lang="en-US" sz="3600" dirty="0"/>
              <a:t>The airport can be a loud place. Ensure you get the operator’s attention!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1000"/>
                                        <p:tgtEl>
                                          <p:spTgt spid="32771">
                                            <p:txEl>
                                              <p:pRg st="1" end="1"/>
                                            </p:txEl>
                                          </p:spTgt>
                                        </p:tgtEl>
                                      </p:cBhvr>
                                    </p:animEffect>
                                    <p:anim calcmode="lin" valueType="num">
                                      <p:cBhvr>
                                        <p:cTn id="15"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Effect transition="in" filter="fade">
                                      <p:cBhvr>
                                        <p:cTn id="21" dur="1000"/>
                                        <p:tgtEl>
                                          <p:spTgt spid="32771">
                                            <p:txEl>
                                              <p:pRg st="2" end="2"/>
                                            </p:txEl>
                                          </p:spTgt>
                                        </p:tgtEl>
                                      </p:cBhvr>
                                    </p:animEffect>
                                    <p:anim calcmode="lin" valueType="num">
                                      <p:cBhvr>
                                        <p:cTn id="22"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Effect transition="in" filter="fade">
                                      <p:cBhvr>
                                        <p:cTn id="28" dur="1000"/>
                                        <p:tgtEl>
                                          <p:spTgt spid="32771">
                                            <p:txEl>
                                              <p:pRg st="3" end="3"/>
                                            </p:txEl>
                                          </p:spTgt>
                                        </p:tgtEl>
                                      </p:cBhvr>
                                    </p:animEffect>
                                    <p:anim calcmode="lin" valueType="num">
                                      <p:cBhvr>
                                        <p:cTn id="29"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2771">
                                            <p:txEl>
                                              <p:pRg st="4" end="4"/>
                                            </p:txEl>
                                          </p:spTgt>
                                        </p:tgtEl>
                                        <p:attrNameLst>
                                          <p:attrName>style.visibility</p:attrName>
                                        </p:attrNameLst>
                                      </p:cBhvr>
                                      <p:to>
                                        <p:strVal val="visible"/>
                                      </p:to>
                                    </p:set>
                                    <p:animEffect transition="in" filter="fade">
                                      <p:cBhvr>
                                        <p:cTn id="35" dur="1000"/>
                                        <p:tgtEl>
                                          <p:spTgt spid="32771">
                                            <p:txEl>
                                              <p:pRg st="4" end="4"/>
                                            </p:txEl>
                                          </p:spTgt>
                                        </p:tgtEl>
                                      </p:cBhvr>
                                    </p:animEffect>
                                    <p:anim calcmode="lin" valueType="num">
                                      <p:cBhvr>
                                        <p:cTn id="36"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27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63752"/>
          </a:xfrm>
        </p:spPr>
        <p:txBody>
          <a:bodyPr>
            <a:normAutofit/>
          </a:bodyPr>
          <a:lstStyle/>
          <a:p>
            <a:pPr algn="ctr" fontAlgn="auto">
              <a:spcAft>
                <a:spcPts val="0"/>
              </a:spcAft>
              <a:defRPr/>
            </a:pPr>
            <a:r>
              <a:rPr lang="en-US" sz="4400" dirty="0">
                <a:solidFill>
                  <a:srgbClr val="FFC000"/>
                </a:solidFill>
              </a:rPr>
              <a:t>Take a Break!</a:t>
            </a:r>
          </a:p>
        </p:txBody>
      </p:sp>
      <p:pic>
        <p:nvPicPr>
          <p:cNvPr id="4" name="Picture 3">
            <a:extLst>
              <a:ext uri="{FF2B5EF4-FFF2-40B4-BE49-F238E27FC236}">
                <a16:creationId xmlns:a16="http://schemas.microsoft.com/office/drawing/2014/main" id="{901FC04D-7CCA-446B-BBF9-B728F9088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752600"/>
            <a:ext cx="6075182" cy="45505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63752"/>
          </a:xfrm>
        </p:spPr>
        <p:txBody>
          <a:bodyPr>
            <a:normAutofit/>
          </a:bodyPr>
          <a:lstStyle/>
          <a:p>
            <a:pPr algn="ctr"/>
            <a:r>
              <a:rPr lang="en-US" sz="4000" dirty="0"/>
              <a:t>Hangar Operations</a:t>
            </a:r>
          </a:p>
        </p:txBody>
      </p:sp>
      <p:sp>
        <p:nvSpPr>
          <p:cNvPr id="3" name="Content Placeholder 2"/>
          <p:cNvSpPr>
            <a:spLocks noGrp="1"/>
          </p:cNvSpPr>
          <p:nvPr>
            <p:ph idx="1"/>
          </p:nvPr>
        </p:nvSpPr>
        <p:spPr>
          <a:xfrm>
            <a:off x="76200" y="1447800"/>
            <a:ext cx="8991600" cy="5254752"/>
          </a:xfrm>
        </p:spPr>
        <p:txBody>
          <a:bodyPr>
            <a:normAutofit/>
          </a:bodyPr>
          <a:lstStyle/>
          <a:p>
            <a:r>
              <a:rPr lang="en-US" sz="3000" dirty="0"/>
              <a:t>General safety rules also apply to aircraft movements in the hangar, with the following  additional procedures and  precautions.</a:t>
            </a:r>
          </a:p>
          <a:p>
            <a:r>
              <a:rPr lang="en-US" sz="3000" dirty="0"/>
              <a:t>Remember that you are moving a </a:t>
            </a:r>
            <a:r>
              <a:rPr lang="en-US" sz="3000" dirty="0">
                <a:solidFill>
                  <a:srgbClr val="0070C0"/>
                </a:solidFill>
              </a:rPr>
              <a:t>3 dimensional object</a:t>
            </a:r>
            <a:r>
              <a:rPr lang="en-US" sz="3000" dirty="0"/>
              <a:t>.  Therefore you must be aware at all times of the position of the wings, tail – both vertical and horizontal surfaces – front and rear of the aircraft. </a:t>
            </a:r>
          </a:p>
          <a:p>
            <a:r>
              <a:rPr lang="en-US" sz="3000" dirty="0"/>
              <a:t>Obstructions can include hangar door openings, and as well as equipment, vehicles and other aircraft positioned in the 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63752"/>
          </a:xfrm>
        </p:spPr>
        <p:txBody>
          <a:bodyPr>
            <a:normAutofit/>
          </a:bodyPr>
          <a:lstStyle/>
          <a:p>
            <a:pPr algn="ctr"/>
            <a:r>
              <a:rPr lang="en-US" sz="4000" dirty="0">
                <a:solidFill>
                  <a:srgbClr val="F0AD00">
                    <a:satMod val="150000"/>
                  </a:srgbClr>
                </a:solidFill>
              </a:rPr>
              <a:t>Hangar Operations </a:t>
            </a:r>
            <a:r>
              <a:rPr lang="en-US" sz="4000" dirty="0"/>
              <a:t>cont’d</a:t>
            </a:r>
          </a:p>
        </p:txBody>
      </p:sp>
      <p:sp>
        <p:nvSpPr>
          <p:cNvPr id="3" name="Content Placeholder 2"/>
          <p:cNvSpPr>
            <a:spLocks noGrp="1"/>
          </p:cNvSpPr>
          <p:nvPr>
            <p:ph idx="1"/>
          </p:nvPr>
        </p:nvSpPr>
        <p:spPr>
          <a:xfrm>
            <a:off x="76200" y="1600200"/>
            <a:ext cx="8991600" cy="5181600"/>
          </a:xfrm>
        </p:spPr>
        <p:txBody>
          <a:bodyPr>
            <a:normAutofit/>
          </a:bodyPr>
          <a:lstStyle/>
          <a:p>
            <a:r>
              <a:rPr lang="en-US" sz="3000" dirty="0"/>
              <a:t>Before moving an aircraft in or out of a hangar perform a walk-around check to make sure the towing area is clear of other equipment, the passenger door is stowed, or raised up, prior to towing.</a:t>
            </a:r>
          </a:p>
          <a:p>
            <a:pPr>
              <a:buFont typeface="Wingdings" panose="05000000000000000000" pitchFamily="2" charset="2"/>
              <a:buChar char="§"/>
            </a:pPr>
            <a:r>
              <a:rPr lang="en-US" sz="3000" b="1" dirty="0">
                <a:solidFill>
                  <a:srgbClr val="FF0000"/>
                </a:solidFill>
              </a:rPr>
              <a:t>Also check the aircraft for existing damage.</a:t>
            </a:r>
            <a:r>
              <a:rPr lang="en-US" sz="3000" dirty="0">
                <a:solidFill>
                  <a:srgbClr val="FF0000"/>
                </a:solidFill>
              </a:rPr>
              <a:t> </a:t>
            </a:r>
          </a:p>
          <a:p>
            <a:pPr>
              <a:buFont typeface="Wingdings" panose="05000000000000000000" pitchFamily="2" charset="2"/>
              <a:buChar char="§"/>
            </a:pPr>
            <a:r>
              <a:rPr lang="en-US" sz="3000" dirty="0"/>
              <a:t>If you detect any damage report it to your supervisor </a:t>
            </a:r>
            <a:r>
              <a:rPr lang="en-US" sz="3000" b="1" dirty="0"/>
              <a:t>before moving the aircraft!</a:t>
            </a:r>
            <a:endParaRPr lang="en-US" sz="3000" dirty="0"/>
          </a:p>
          <a:p>
            <a:pPr>
              <a:buNone/>
            </a:pPr>
            <a:r>
              <a:rPr lang="en-US" sz="3000" dirty="0"/>
              <a:t> </a:t>
            </a:r>
          </a:p>
          <a:p>
            <a:pPr algn="ctr">
              <a:buNone/>
            </a:pPr>
            <a:r>
              <a:rPr lang="en-US" sz="3000" b="1" dirty="0">
                <a:solidFill>
                  <a:srgbClr val="FF0000"/>
                </a:solidFill>
              </a:rPr>
              <a:t>	</a:t>
            </a:r>
            <a:r>
              <a:rPr lang="en-US" sz="3000" b="1" dirty="0"/>
              <a:t>Do not move the aircraft until the issue or concern related to the damage is resolved!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5448"/>
            <a:ext cx="8229600" cy="1063752"/>
          </a:xfrm>
        </p:spPr>
        <p:txBody>
          <a:bodyPr>
            <a:normAutofit/>
          </a:bodyPr>
          <a:lstStyle/>
          <a:p>
            <a:pPr algn="ctr"/>
            <a:r>
              <a:rPr lang="en-US" sz="4000" dirty="0">
                <a:solidFill>
                  <a:srgbClr val="F0AD00">
                    <a:satMod val="150000"/>
                  </a:srgbClr>
                </a:solidFill>
              </a:rPr>
              <a:t>Hangar Operations </a:t>
            </a:r>
            <a:r>
              <a:rPr lang="en-US" sz="4000" dirty="0"/>
              <a:t>cont’d.</a:t>
            </a:r>
          </a:p>
        </p:txBody>
      </p:sp>
      <p:sp>
        <p:nvSpPr>
          <p:cNvPr id="2" name="Content Placeholder 1"/>
          <p:cNvSpPr>
            <a:spLocks noGrp="1"/>
          </p:cNvSpPr>
          <p:nvPr>
            <p:ph idx="1"/>
          </p:nvPr>
        </p:nvSpPr>
        <p:spPr>
          <a:xfrm>
            <a:off x="63794" y="1524000"/>
            <a:ext cx="9004005" cy="5178552"/>
          </a:xfrm>
        </p:spPr>
        <p:txBody>
          <a:bodyPr>
            <a:normAutofit lnSpcReduction="10000"/>
          </a:bodyPr>
          <a:lstStyle/>
          <a:p>
            <a:r>
              <a:rPr lang="en-US" sz="2800" b="1" dirty="0"/>
              <a:t>A wing walker is essential </a:t>
            </a:r>
            <a:r>
              <a:rPr lang="en-US" sz="2800" dirty="0"/>
              <a:t>and required for all hangar towing movements. If the person towing the aircraft loses contact with the wing walker, or they do not understand the directions being given by the wing walker they must STOP immediately!</a:t>
            </a:r>
          </a:p>
          <a:p>
            <a:r>
              <a:rPr lang="en-US" sz="2800" dirty="0"/>
              <a:t>The wing walker must </a:t>
            </a:r>
            <a:r>
              <a:rPr lang="en-US" sz="2800" b="1" dirty="0"/>
              <a:t>always maintain eye contact </a:t>
            </a:r>
            <a:r>
              <a:rPr lang="en-US" sz="2800" dirty="0"/>
              <a:t>with the tug/</a:t>
            </a:r>
            <a:r>
              <a:rPr lang="en-US" sz="2800" dirty="0">
                <a:solidFill>
                  <a:srgbClr val="0070C0"/>
                </a:solidFill>
              </a:rPr>
              <a:t>lektro</a:t>
            </a:r>
            <a:r>
              <a:rPr lang="en-US" sz="2800" dirty="0"/>
              <a:t> driver. Use the same hand signals that are used to marshal an aircraft, vocalize the situation if necessary.</a:t>
            </a:r>
          </a:p>
          <a:p>
            <a:r>
              <a:rPr lang="en-US" sz="2800" b="1" dirty="0"/>
              <a:t>The wing walker should not hesitate to call out </a:t>
            </a:r>
            <a:r>
              <a:rPr lang="en-US" sz="2800" b="1" dirty="0">
                <a:solidFill>
                  <a:srgbClr val="FF0000"/>
                </a:solidFill>
              </a:rPr>
              <a:t>STOP!</a:t>
            </a:r>
            <a:r>
              <a:rPr lang="en-US" sz="2800" dirty="0"/>
              <a:t> and/or use their safety whistle if they see a problem or are unsure of clearances.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5448"/>
            <a:ext cx="8229600" cy="835152"/>
          </a:xfrm>
        </p:spPr>
        <p:txBody>
          <a:bodyPr>
            <a:normAutofit/>
          </a:bodyPr>
          <a:lstStyle/>
          <a:p>
            <a:pPr algn="ctr"/>
            <a:r>
              <a:rPr lang="en-US" sz="4000" dirty="0">
                <a:solidFill>
                  <a:srgbClr val="F0AD00">
                    <a:satMod val="150000"/>
                  </a:srgbClr>
                </a:solidFill>
              </a:rPr>
              <a:t>Hangar Operations </a:t>
            </a:r>
            <a:r>
              <a:rPr lang="en-US" sz="4000" dirty="0"/>
              <a:t>cont’d.</a:t>
            </a:r>
          </a:p>
        </p:txBody>
      </p:sp>
      <p:sp>
        <p:nvSpPr>
          <p:cNvPr id="2" name="Content Placeholder 1"/>
          <p:cNvSpPr>
            <a:spLocks noGrp="1"/>
          </p:cNvSpPr>
          <p:nvPr>
            <p:ph idx="1"/>
          </p:nvPr>
        </p:nvSpPr>
        <p:spPr>
          <a:xfrm>
            <a:off x="76200" y="1524001"/>
            <a:ext cx="3429000" cy="5257799"/>
          </a:xfrm>
        </p:spPr>
        <p:txBody>
          <a:bodyPr>
            <a:normAutofit lnSpcReduction="10000"/>
          </a:bodyPr>
          <a:lstStyle/>
          <a:p>
            <a:r>
              <a:rPr lang="en-US" sz="2800" dirty="0"/>
              <a:t>When moving aircraft over hangar door tracks avoid stopping the aircraft with one of the main wheels in the tracks. </a:t>
            </a:r>
          </a:p>
          <a:p>
            <a:r>
              <a:rPr lang="en-US" sz="2800" dirty="0"/>
              <a:t>To avoid this maintain a slow and constant speed as you push or pull the aircraft over the tracks.</a:t>
            </a:r>
          </a:p>
        </p:txBody>
      </p:sp>
      <p:pic>
        <p:nvPicPr>
          <p:cNvPr id="5" name="Picture 4">
            <a:extLst>
              <a:ext uri="{FF2B5EF4-FFF2-40B4-BE49-F238E27FC236}">
                <a16:creationId xmlns:a16="http://schemas.microsoft.com/office/drawing/2014/main" id="{5FCFDC09-5E61-482E-8742-43C83B1EAD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541" y="1676400"/>
            <a:ext cx="5689600" cy="4267200"/>
          </a:xfrm>
          <a:prstGeom prst="rect">
            <a:avLst/>
          </a:prstGeom>
        </p:spPr>
      </p:pic>
    </p:spTree>
    <p:extLst>
      <p:ext uri="{BB962C8B-B14F-4D97-AF65-F5344CB8AC3E}">
        <p14:creationId xmlns:p14="http://schemas.microsoft.com/office/powerpoint/2010/main" val="256189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5448"/>
            <a:ext cx="8229600" cy="987552"/>
          </a:xfrm>
        </p:spPr>
        <p:txBody>
          <a:bodyPr>
            <a:normAutofit/>
          </a:bodyPr>
          <a:lstStyle/>
          <a:p>
            <a:pPr algn="ctr"/>
            <a:r>
              <a:rPr lang="en-US" sz="4000" dirty="0">
                <a:solidFill>
                  <a:srgbClr val="F0AD00">
                    <a:satMod val="150000"/>
                  </a:srgbClr>
                </a:solidFill>
              </a:rPr>
              <a:t>Hangar Operations </a:t>
            </a:r>
            <a:r>
              <a:rPr lang="en-US" sz="4000" dirty="0"/>
              <a:t>cont’d.</a:t>
            </a:r>
          </a:p>
        </p:txBody>
      </p:sp>
      <p:sp>
        <p:nvSpPr>
          <p:cNvPr id="2" name="Content Placeholder 1"/>
          <p:cNvSpPr>
            <a:spLocks noGrp="1"/>
          </p:cNvSpPr>
          <p:nvPr>
            <p:ph idx="1"/>
          </p:nvPr>
        </p:nvSpPr>
        <p:spPr>
          <a:xfrm>
            <a:off x="152400" y="1524000"/>
            <a:ext cx="8839200" cy="5178551"/>
          </a:xfrm>
        </p:spPr>
        <p:txBody>
          <a:bodyPr>
            <a:normAutofit/>
          </a:bodyPr>
          <a:lstStyle/>
          <a:p>
            <a:r>
              <a:rPr lang="en-US" sz="2800" dirty="0"/>
              <a:t>Approach hangar tracks straight on so that each main wheel goes over the tracks at the same time. This principal also applies when moving an aircraft over icy ruts or heavy snow.</a:t>
            </a:r>
          </a:p>
          <a:p>
            <a:r>
              <a:rPr lang="en-US" sz="2800" dirty="0"/>
              <a:t>Check movement area for parts, toolboxes, ladders, platforms.</a:t>
            </a:r>
          </a:p>
          <a:p>
            <a:r>
              <a:rPr lang="en-US" sz="2800" dirty="0"/>
              <a:t>If aircraft already in the hangar have to be moved to accommodate others, make sure that they are not undergoing maintenance – which may mean they are supported on jacks or have tail stands positioned.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5448"/>
            <a:ext cx="8229600" cy="987552"/>
          </a:xfrm>
        </p:spPr>
        <p:txBody>
          <a:bodyPr>
            <a:normAutofit/>
          </a:bodyPr>
          <a:lstStyle/>
          <a:p>
            <a:pPr algn="ctr"/>
            <a:r>
              <a:rPr lang="en-US" sz="4000" dirty="0">
                <a:solidFill>
                  <a:srgbClr val="F0AD00">
                    <a:satMod val="150000"/>
                  </a:srgbClr>
                </a:solidFill>
              </a:rPr>
              <a:t>Hangar Operations </a:t>
            </a:r>
            <a:r>
              <a:rPr lang="en-US" sz="4000" dirty="0"/>
              <a:t>cont’d.</a:t>
            </a:r>
          </a:p>
        </p:txBody>
      </p:sp>
      <p:sp>
        <p:nvSpPr>
          <p:cNvPr id="2" name="Content Placeholder 1"/>
          <p:cNvSpPr>
            <a:spLocks noGrp="1"/>
          </p:cNvSpPr>
          <p:nvPr>
            <p:ph idx="1"/>
          </p:nvPr>
        </p:nvSpPr>
        <p:spPr>
          <a:xfrm>
            <a:off x="152400" y="1676401"/>
            <a:ext cx="8763000" cy="4953000"/>
          </a:xfrm>
        </p:spPr>
        <p:txBody>
          <a:bodyPr>
            <a:normAutofit/>
          </a:bodyPr>
          <a:lstStyle/>
          <a:p>
            <a:pPr>
              <a:buNone/>
            </a:pPr>
            <a:r>
              <a:rPr lang="en-US" sz="2200" b="1" dirty="0">
                <a:solidFill>
                  <a:srgbClr val="FF0000"/>
                </a:solidFill>
              </a:rPr>
              <a:t>	</a:t>
            </a:r>
            <a:r>
              <a:rPr lang="en-US" sz="2800" b="1" dirty="0"/>
              <a:t>Do not move the aircraft, contact the maintenance engineer.</a:t>
            </a:r>
          </a:p>
          <a:p>
            <a:pPr>
              <a:buNone/>
            </a:pPr>
            <a:r>
              <a:rPr lang="en-US" sz="2800" b="1" dirty="0"/>
              <a:t>	Never move an aircraft that has a red maintenance tag on the nose gear</a:t>
            </a:r>
          </a:p>
          <a:p>
            <a:pPr>
              <a:buNone/>
            </a:pPr>
            <a:endParaRPr lang="en-US" sz="1600" b="1" dirty="0"/>
          </a:p>
          <a:p>
            <a:pPr algn="ctr">
              <a:buNone/>
            </a:pPr>
            <a:r>
              <a:rPr lang="en-US" sz="2800" b="1" dirty="0">
                <a:solidFill>
                  <a:srgbClr val="0070C0"/>
                </a:solidFill>
              </a:rPr>
              <a:t>Let’s discuss typical Hangar organization</a:t>
            </a:r>
          </a:p>
          <a:p>
            <a:pPr algn="ctr">
              <a:buNone/>
            </a:pPr>
            <a:endParaRPr lang="en-US" sz="1600" dirty="0"/>
          </a:p>
          <a:p>
            <a:r>
              <a:rPr lang="en-US" sz="2800" dirty="0"/>
              <a:t>Avoid overlapping wing surfaces</a:t>
            </a:r>
          </a:p>
          <a:p>
            <a:r>
              <a:rPr lang="en-US" sz="2800" dirty="0"/>
              <a:t>Avoid putting aircraft surfaces within the propeller arc of another.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normAutofit/>
          </a:bodyPr>
          <a:lstStyle/>
          <a:p>
            <a:pPr algn="ctr"/>
            <a:r>
              <a:rPr lang="en-CA" sz="4000" dirty="0"/>
              <a:t>Assignment </a:t>
            </a:r>
          </a:p>
        </p:txBody>
      </p:sp>
      <p:sp>
        <p:nvSpPr>
          <p:cNvPr id="3" name="Content Placeholder 2"/>
          <p:cNvSpPr>
            <a:spLocks noGrp="1"/>
          </p:cNvSpPr>
          <p:nvPr>
            <p:ph idx="1"/>
          </p:nvPr>
        </p:nvSpPr>
        <p:spPr>
          <a:xfrm>
            <a:off x="107504" y="1556792"/>
            <a:ext cx="8928992" cy="5145760"/>
          </a:xfrm>
        </p:spPr>
        <p:txBody>
          <a:bodyPr>
            <a:normAutofit/>
          </a:bodyPr>
          <a:lstStyle/>
          <a:p>
            <a:pPr lvl="1"/>
            <a:r>
              <a:rPr lang="en-CA" dirty="0"/>
              <a:t>Posted online </a:t>
            </a:r>
          </a:p>
          <a:p>
            <a:pPr lvl="1"/>
            <a:r>
              <a:rPr lang="en-CA" dirty="0"/>
              <a:t>Due the week of June 14 ( week of) end of the day of your class </a:t>
            </a:r>
          </a:p>
          <a:p>
            <a:pPr lvl="1"/>
            <a:r>
              <a:rPr lang="en-CA" b="1" i="1" dirty="0">
                <a:solidFill>
                  <a:srgbClr val="FF0000"/>
                </a:solidFill>
              </a:rPr>
              <a:t>Remember it must be submitted that week or else it will be graded as a zero (0) – I am on vacation as of July 1 </a:t>
            </a:r>
          </a:p>
        </p:txBody>
      </p:sp>
    </p:spTree>
    <p:extLst>
      <p:ext uri="{BB962C8B-B14F-4D97-AF65-F5344CB8AC3E}">
        <p14:creationId xmlns:p14="http://schemas.microsoft.com/office/powerpoint/2010/main" val="4177610338"/>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hotos.olympiabuildings.com/images/aircraft-hangars/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thumbs.dreamstime.com/x/airplane-hangar-2054129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063752"/>
          </a:xfrm>
        </p:spPr>
        <p:txBody>
          <a:bodyPr>
            <a:normAutofit/>
          </a:bodyPr>
          <a:lstStyle/>
          <a:p>
            <a:pPr algn="ctr" fontAlgn="auto">
              <a:spcAft>
                <a:spcPts val="0"/>
              </a:spcAft>
              <a:defRPr/>
            </a:pPr>
            <a:r>
              <a:rPr lang="en-US" sz="4000" dirty="0">
                <a:solidFill>
                  <a:srgbClr val="FFC000"/>
                </a:solidFill>
              </a:rPr>
              <a:t>Airside Vehicle Operations (AVOP)</a:t>
            </a:r>
          </a:p>
        </p:txBody>
      </p:sp>
      <p:sp>
        <p:nvSpPr>
          <p:cNvPr id="3" name="Content Placeholder 2"/>
          <p:cNvSpPr>
            <a:spLocks noGrp="1"/>
          </p:cNvSpPr>
          <p:nvPr>
            <p:ph idx="1"/>
          </p:nvPr>
        </p:nvSpPr>
        <p:spPr>
          <a:xfrm>
            <a:off x="152400" y="1600200"/>
            <a:ext cx="8839200" cy="5102351"/>
          </a:xfrm>
        </p:spPr>
        <p:txBody>
          <a:bodyPr>
            <a:normAutofit fontScale="92500" lnSpcReduction="10000"/>
          </a:bodyPr>
          <a:lstStyle/>
          <a:p>
            <a:pPr marL="411480">
              <a:defRPr/>
            </a:pPr>
            <a:r>
              <a:rPr lang="en-US" dirty="0"/>
              <a:t>In YYZ, you may be required to pass a written test on the </a:t>
            </a:r>
            <a:r>
              <a:rPr lang="en-US" u="sng" dirty="0"/>
              <a:t>Directives for Operations of Vehicles</a:t>
            </a:r>
            <a:r>
              <a:rPr lang="en-US" dirty="0"/>
              <a:t> and demonstrate practical knowledge before solo operation of vehicles airside.</a:t>
            </a:r>
          </a:p>
          <a:p>
            <a:pPr marL="411480">
              <a:defRPr/>
            </a:pPr>
            <a:r>
              <a:rPr lang="en-US" dirty="0"/>
              <a:t>Do you recall the definitions of </a:t>
            </a:r>
            <a:r>
              <a:rPr lang="en-US" dirty="0">
                <a:solidFill>
                  <a:srgbClr val="0070C0"/>
                </a:solidFill>
              </a:rPr>
              <a:t>Movement Area, Maneuvering Area, Apron, Controlled Airport?</a:t>
            </a:r>
            <a:endParaRPr lang="en-US" dirty="0"/>
          </a:p>
          <a:p>
            <a:pPr marL="411480">
              <a:defRPr/>
            </a:pPr>
            <a:r>
              <a:rPr lang="en-US" dirty="0"/>
              <a:t>The operator is responsible for ensuring a vehicle is safe before operation. Report hazardous conditions to your supervisor immediately.</a:t>
            </a:r>
          </a:p>
          <a:p>
            <a:pPr marL="411480">
              <a:defRPr/>
            </a:pPr>
            <a:r>
              <a:rPr lang="en-US" dirty="0"/>
              <a:t>Airside Vehicle Operating Privileges can be suspended or revoked for non-compliance with these directives.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63752"/>
          </a:xfrm>
        </p:spPr>
        <p:txBody>
          <a:bodyPr>
            <a:normAutofit/>
          </a:bodyPr>
          <a:lstStyle/>
          <a:p>
            <a:pPr algn="ctr" fontAlgn="auto">
              <a:spcAft>
                <a:spcPts val="0"/>
              </a:spcAft>
              <a:defRPr/>
            </a:pPr>
            <a:r>
              <a:rPr lang="en-US" sz="4000" dirty="0">
                <a:solidFill>
                  <a:srgbClr val="FFC000"/>
                </a:solidFill>
              </a:rPr>
              <a:t>AVOP continued</a:t>
            </a:r>
          </a:p>
        </p:txBody>
      </p:sp>
      <p:sp>
        <p:nvSpPr>
          <p:cNvPr id="3" name="Content Placeholder 2"/>
          <p:cNvSpPr>
            <a:spLocks noGrp="1"/>
          </p:cNvSpPr>
          <p:nvPr>
            <p:ph idx="1"/>
          </p:nvPr>
        </p:nvSpPr>
        <p:spPr>
          <a:xfrm>
            <a:off x="76200" y="1524000"/>
            <a:ext cx="8991600" cy="5178552"/>
          </a:xfrm>
        </p:spPr>
        <p:txBody>
          <a:bodyPr>
            <a:normAutofit fontScale="92500" lnSpcReduction="10000"/>
          </a:bodyPr>
          <a:lstStyle/>
          <a:p>
            <a:pPr marL="411480">
              <a:spcAft>
                <a:spcPts val="1200"/>
              </a:spcAft>
              <a:defRPr/>
            </a:pPr>
            <a:r>
              <a:rPr lang="en-CA" dirty="0"/>
              <a:t>Enforcement Officers at the GTAA are personnel primarily responsible for enforcing the AVOP Program. These are Aviation Safety Officers (ASOs). </a:t>
            </a:r>
          </a:p>
          <a:p>
            <a:pPr marL="411480">
              <a:defRPr/>
            </a:pPr>
            <a:r>
              <a:rPr lang="en-CA" dirty="0"/>
              <a:t>The following personnel are also authorized to enforce the AVOP Program:</a:t>
            </a:r>
          </a:p>
          <a:p>
            <a:pPr marL="704088" lvl="1">
              <a:defRPr/>
            </a:pPr>
            <a:r>
              <a:rPr lang="en-CA" dirty="0">
                <a:solidFill>
                  <a:srgbClr val="0070C0"/>
                </a:solidFill>
              </a:rPr>
              <a:t>Peel Regional Police (PRP)</a:t>
            </a:r>
          </a:p>
          <a:p>
            <a:pPr marL="704088" lvl="1">
              <a:defRPr/>
            </a:pPr>
            <a:r>
              <a:rPr lang="en-CA" dirty="0">
                <a:solidFill>
                  <a:srgbClr val="0070C0"/>
                </a:solidFill>
              </a:rPr>
              <a:t>Airport Division Officers and Designated GTAA management.</a:t>
            </a:r>
          </a:p>
          <a:p>
            <a:pPr marL="704088" lvl="1">
              <a:defRPr/>
            </a:pPr>
            <a:r>
              <a:rPr lang="en-CA" dirty="0">
                <a:solidFill>
                  <a:srgbClr val="0070C0"/>
                </a:solidFill>
              </a:rPr>
              <a:t>GTAA AVOP Examiners. </a:t>
            </a:r>
            <a:r>
              <a:rPr lang="en-CA" i="1" dirty="0"/>
              <a:t>(As part of the enforcement and safety audit of the AVOP program, GTAA AVOP Examiners are authorized to undertake airside spot checks and tests of competency both randomly and for cause.)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normAutofit/>
          </a:bodyPr>
          <a:lstStyle/>
          <a:p>
            <a:pPr algn="ctr" fontAlgn="auto">
              <a:spcAft>
                <a:spcPts val="0"/>
              </a:spcAft>
              <a:defRPr/>
            </a:pPr>
            <a:r>
              <a:rPr lang="en-US" sz="4000" dirty="0">
                <a:solidFill>
                  <a:srgbClr val="FFC000"/>
                </a:solidFill>
              </a:rPr>
              <a:t>AIRSIDE VEHICLE SPEED LIMITS</a:t>
            </a:r>
          </a:p>
        </p:txBody>
      </p:sp>
      <p:sp>
        <p:nvSpPr>
          <p:cNvPr id="3" name="Content Placeholder 2"/>
          <p:cNvSpPr>
            <a:spLocks noGrp="1"/>
          </p:cNvSpPr>
          <p:nvPr>
            <p:ph idx="1"/>
          </p:nvPr>
        </p:nvSpPr>
        <p:spPr>
          <a:xfrm>
            <a:off x="152400" y="1524000"/>
            <a:ext cx="8839200" cy="5178551"/>
          </a:xfrm>
        </p:spPr>
        <p:txBody>
          <a:bodyPr>
            <a:normAutofit lnSpcReduction="10000"/>
          </a:bodyPr>
          <a:lstStyle/>
          <a:p>
            <a:pPr marL="411480" fontAlgn="auto">
              <a:spcAft>
                <a:spcPts val="0"/>
              </a:spcAft>
              <a:buFont typeface="Wingdings"/>
              <a:buNone/>
              <a:defRPr/>
            </a:pPr>
            <a:r>
              <a:rPr lang="en-US" sz="3500" b="1" dirty="0"/>
              <a:t>45 km/hr </a:t>
            </a:r>
            <a:r>
              <a:rPr lang="en-US" sz="3500" dirty="0"/>
              <a:t>on Runways / Taxiways</a:t>
            </a:r>
          </a:p>
          <a:p>
            <a:pPr marL="411480" fontAlgn="auto">
              <a:spcAft>
                <a:spcPts val="0"/>
              </a:spcAft>
              <a:buFont typeface="Wingdings"/>
              <a:buNone/>
              <a:defRPr/>
            </a:pPr>
            <a:r>
              <a:rPr lang="en-US" sz="3500" b="1" dirty="0"/>
              <a:t>30 km/hr </a:t>
            </a:r>
            <a:r>
              <a:rPr lang="en-US" sz="3500" dirty="0"/>
              <a:t>on Aprons</a:t>
            </a:r>
          </a:p>
          <a:p>
            <a:pPr marL="411480" fontAlgn="auto">
              <a:spcAft>
                <a:spcPts val="0"/>
              </a:spcAft>
              <a:buFont typeface="Wingdings"/>
              <a:buNone/>
              <a:defRPr/>
            </a:pPr>
            <a:r>
              <a:rPr lang="en-US" sz="3500" b="1" dirty="0"/>
              <a:t>15 km/hr </a:t>
            </a:r>
            <a:r>
              <a:rPr lang="en-US" sz="3500" dirty="0"/>
              <a:t>in vicinity of moving aircraft, at intersections, around buildings</a:t>
            </a:r>
          </a:p>
          <a:p>
            <a:pPr marL="411480" algn="ctr" fontAlgn="auto">
              <a:spcAft>
                <a:spcPts val="0"/>
              </a:spcAft>
              <a:buFont typeface="Wingdings"/>
              <a:buNone/>
              <a:defRPr/>
            </a:pPr>
            <a:r>
              <a:rPr lang="en-US" b="1" u="sng" dirty="0"/>
              <a:t>NOTE: </a:t>
            </a:r>
          </a:p>
          <a:p>
            <a:pPr marL="411480" algn="ctr" fontAlgn="auto">
              <a:spcAft>
                <a:spcPts val="0"/>
              </a:spcAft>
              <a:buFont typeface="Wingdings"/>
              <a:buNone/>
              <a:defRPr/>
            </a:pPr>
            <a:r>
              <a:rPr lang="en-US" dirty="0"/>
              <a:t>These are </a:t>
            </a:r>
            <a:r>
              <a:rPr lang="en-US" b="1" dirty="0"/>
              <a:t>maximums</a:t>
            </a:r>
            <a:r>
              <a:rPr lang="en-US" dirty="0"/>
              <a:t>.</a:t>
            </a:r>
          </a:p>
          <a:p>
            <a:pPr marL="411480" algn="ctr" fontAlgn="auto">
              <a:spcAft>
                <a:spcPts val="0"/>
              </a:spcAft>
              <a:buFont typeface="Wingdings"/>
              <a:buNone/>
              <a:defRPr/>
            </a:pPr>
            <a:r>
              <a:rPr lang="en-US" b="1" dirty="0">
                <a:solidFill>
                  <a:srgbClr val="0070C0"/>
                </a:solidFill>
              </a:rPr>
              <a:t>What is the maximum speed around aircraft?</a:t>
            </a:r>
          </a:p>
          <a:p>
            <a:pPr marL="411480" algn="ctr" fontAlgn="auto">
              <a:spcAft>
                <a:spcPts val="0"/>
              </a:spcAft>
              <a:buFont typeface="Wingdings"/>
              <a:buNone/>
              <a:defRPr/>
            </a:pPr>
            <a:r>
              <a:rPr lang="en-US" b="1" dirty="0">
                <a:solidFill>
                  <a:srgbClr val="FF0000"/>
                </a:solidFill>
              </a:rPr>
              <a:t>5 Km/hr! </a:t>
            </a:r>
          </a:p>
          <a:p>
            <a:pPr marL="411480" algn="ctr" fontAlgn="auto">
              <a:spcAft>
                <a:spcPts val="0"/>
              </a:spcAft>
              <a:buFont typeface="Wingdings"/>
              <a:buNone/>
              <a:defRPr/>
            </a:pPr>
            <a:r>
              <a:rPr lang="en-US" dirty="0"/>
              <a:t>Reduce speeds as traffic or weather conditions change and your vehicle condition dictates.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mph" presetSubtype="0" repeatCount="3000" fill="hold" nodeType="clickEffect">
                                  <p:stCondLst>
                                    <p:cond delay="0"/>
                                  </p:stCondLst>
                                  <p:childTnLst>
                                    <p:animEffect transition="out" filter="fade">
                                      <p:cBhvr>
                                        <p:cTn id="49" dur="1000" tmFilter="0, 0; .2, .5; .8, .5; 1, 0"/>
                                        <p:tgtEl>
                                          <p:spTgt spid="3">
                                            <p:txEl>
                                              <p:pRg st="6" end="6"/>
                                            </p:txEl>
                                          </p:spTgt>
                                        </p:tgtEl>
                                      </p:cBhvr>
                                    </p:animEffect>
                                    <p:animScale>
                                      <p:cBhvr>
                                        <p:cTn id="50" dur="500" autoRev="1" fill="hold"/>
                                        <p:tgtEl>
                                          <p:spTgt spid="3">
                                            <p:txEl>
                                              <p:pRg st="6" end="6"/>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63752"/>
          </a:xfrm>
        </p:spPr>
        <p:txBody>
          <a:bodyPr>
            <a:normAutofit/>
          </a:bodyPr>
          <a:lstStyle/>
          <a:p>
            <a:pPr algn="ctr" fontAlgn="auto">
              <a:spcAft>
                <a:spcPts val="0"/>
              </a:spcAft>
              <a:defRPr/>
            </a:pPr>
            <a:r>
              <a:rPr lang="en-US" sz="4000" dirty="0">
                <a:solidFill>
                  <a:srgbClr val="FFC000"/>
                </a:solidFill>
              </a:rPr>
              <a:t>RIGHT OF WAY!</a:t>
            </a:r>
          </a:p>
        </p:txBody>
      </p:sp>
      <p:sp>
        <p:nvSpPr>
          <p:cNvPr id="3" name="Content Placeholder 2"/>
          <p:cNvSpPr>
            <a:spLocks noGrp="1"/>
          </p:cNvSpPr>
          <p:nvPr>
            <p:ph idx="1"/>
          </p:nvPr>
        </p:nvSpPr>
        <p:spPr>
          <a:xfrm>
            <a:off x="30126" y="1524000"/>
            <a:ext cx="9037674" cy="5102351"/>
          </a:xfrm>
        </p:spPr>
        <p:txBody>
          <a:bodyPr>
            <a:normAutofit/>
          </a:bodyPr>
          <a:lstStyle/>
          <a:p>
            <a:pPr marL="411480" algn="ctr" fontAlgn="auto">
              <a:spcAft>
                <a:spcPts val="0"/>
              </a:spcAft>
              <a:buFont typeface="Wingdings"/>
              <a:buNone/>
              <a:defRPr/>
            </a:pPr>
            <a:r>
              <a:rPr lang="en-US" b="1" u="sng" dirty="0"/>
              <a:t>Aircraft Always Have Right Of Way!</a:t>
            </a:r>
          </a:p>
          <a:p>
            <a:pPr marL="411480" algn="ctr" fontAlgn="auto">
              <a:spcAft>
                <a:spcPts val="0"/>
              </a:spcAft>
              <a:buFont typeface="Wingdings"/>
              <a:buNone/>
              <a:defRPr/>
            </a:pPr>
            <a:endParaRPr lang="en-US" sz="1200" b="1" dirty="0"/>
          </a:p>
          <a:p>
            <a:pPr marL="411480" fontAlgn="auto">
              <a:spcAft>
                <a:spcPts val="0"/>
              </a:spcAft>
              <a:buFont typeface="Wingdings"/>
              <a:buNone/>
              <a:defRPr/>
            </a:pPr>
            <a:r>
              <a:rPr lang="en-US" dirty="0"/>
              <a:t>Otherwise, Right-of-way is as follows:</a:t>
            </a:r>
          </a:p>
          <a:p>
            <a:pPr marL="582930" indent="-514350" fontAlgn="auto">
              <a:spcAft>
                <a:spcPts val="0"/>
              </a:spcAft>
              <a:buFont typeface="+mj-lt"/>
              <a:buAutoNum type="arabicPeriod"/>
              <a:defRPr/>
            </a:pPr>
            <a:r>
              <a:rPr lang="en-US" b="1" dirty="0"/>
              <a:t>Aircraft</a:t>
            </a:r>
          </a:p>
          <a:p>
            <a:pPr marL="582930" indent="-514350" fontAlgn="auto">
              <a:spcAft>
                <a:spcPts val="0"/>
              </a:spcAft>
              <a:buFont typeface="+mj-lt"/>
              <a:buAutoNum type="arabicPeriod"/>
              <a:defRPr/>
            </a:pPr>
            <a:r>
              <a:rPr lang="en-US" b="1" dirty="0"/>
              <a:t>Emergency Vehicles responding to an emergency</a:t>
            </a:r>
          </a:p>
          <a:p>
            <a:pPr marL="582930" indent="-514350" fontAlgn="auto">
              <a:spcAft>
                <a:spcPts val="0"/>
              </a:spcAft>
              <a:buFont typeface="+mj-lt"/>
              <a:buAutoNum type="arabicPeriod"/>
              <a:defRPr/>
            </a:pPr>
            <a:r>
              <a:rPr lang="en-US" b="1" dirty="0"/>
              <a:t>Maintenance vehicles conducting snow removal</a:t>
            </a:r>
          </a:p>
          <a:p>
            <a:pPr marL="582930" indent="-514350" fontAlgn="auto">
              <a:spcAft>
                <a:spcPts val="0"/>
              </a:spcAft>
              <a:buFont typeface="+mj-lt"/>
              <a:buAutoNum type="arabicPeriod"/>
              <a:defRPr/>
            </a:pPr>
            <a:r>
              <a:rPr lang="en-US" b="1" dirty="0"/>
              <a:t>Service vehicles </a:t>
            </a:r>
            <a:r>
              <a:rPr lang="en-US" dirty="0"/>
              <a:t>(likely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pPr algn="ctr" fontAlgn="auto">
              <a:spcAft>
                <a:spcPts val="0"/>
              </a:spcAft>
              <a:defRPr/>
            </a:pPr>
            <a:r>
              <a:rPr lang="en-US" sz="4000" dirty="0">
                <a:solidFill>
                  <a:srgbClr val="FFC000"/>
                </a:solidFill>
              </a:rPr>
              <a:t>VEHICLE EQUIPMENT</a:t>
            </a:r>
          </a:p>
        </p:txBody>
      </p:sp>
      <p:sp>
        <p:nvSpPr>
          <p:cNvPr id="36867" name="Content Placeholder 2"/>
          <p:cNvSpPr>
            <a:spLocks noGrp="1"/>
          </p:cNvSpPr>
          <p:nvPr>
            <p:ph idx="1"/>
          </p:nvPr>
        </p:nvSpPr>
        <p:spPr>
          <a:xfrm>
            <a:off x="76200" y="1600200"/>
            <a:ext cx="8915400" cy="5105399"/>
          </a:xfrm>
        </p:spPr>
        <p:txBody>
          <a:bodyPr>
            <a:normAutofit/>
          </a:bodyPr>
          <a:lstStyle/>
          <a:p>
            <a:r>
              <a:rPr lang="en-US" dirty="0"/>
              <a:t>Vehicles with a cab must have a flashing beacon, or 4-way flashers while on the movement area. These indicate to an aircraft that a vehicle is in operation.</a:t>
            </a:r>
          </a:p>
          <a:p>
            <a:pPr lvl="1"/>
            <a:r>
              <a:rPr lang="en-US" dirty="0"/>
              <a:t>Yellow Beacon = Service Vehicles</a:t>
            </a:r>
          </a:p>
          <a:p>
            <a:pPr lvl="1"/>
            <a:r>
              <a:rPr lang="en-US" dirty="0"/>
              <a:t>Blue Beacon = Snow Removal Vehicles</a:t>
            </a:r>
          </a:p>
          <a:p>
            <a:pPr lvl="1"/>
            <a:r>
              <a:rPr lang="en-US" dirty="0"/>
              <a:t>Red Beacon = Emergency Vehicles</a:t>
            </a:r>
          </a:p>
          <a:p>
            <a:r>
              <a:rPr lang="en-US" dirty="0"/>
              <a:t>Headlights/Tail lights/Parking lights </a:t>
            </a:r>
            <a:r>
              <a:rPr lang="en-US" b="1" dirty="0"/>
              <a:t>must</a:t>
            </a:r>
            <a:r>
              <a:rPr lang="en-US" dirty="0"/>
              <a:t> be operated during hours of darkness.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anim calcmode="lin" valueType="num">
                                      <p:cBhvr>
                                        <p:cTn id="8"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867">
                                            <p:txEl>
                                              <p:pRg st="1" end="1"/>
                                            </p:txEl>
                                          </p:spTgt>
                                        </p:tgtEl>
                                        <p:attrNameLst>
                                          <p:attrName>style.visibility</p:attrName>
                                        </p:attrNameLst>
                                      </p:cBhvr>
                                      <p:to>
                                        <p:strVal val="visible"/>
                                      </p:to>
                                    </p:set>
                                    <p:animEffect transition="in" filter="fade">
                                      <p:cBhvr>
                                        <p:cTn id="14" dur="1000"/>
                                        <p:tgtEl>
                                          <p:spTgt spid="36867">
                                            <p:txEl>
                                              <p:pRg st="1" end="1"/>
                                            </p:txEl>
                                          </p:spTgt>
                                        </p:tgtEl>
                                      </p:cBhvr>
                                    </p:animEffect>
                                    <p:anim calcmode="lin" valueType="num">
                                      <p:cBhvr>
                                        <p:cTn id="15"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86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Effect transition="in" filter="fade">
                                      <p:cBhvr>
                                        <p:cTn id="19" dur="1000"/>
                                        <p:tgtEl>
                                          <p:spTgt spid="36867">
                                            <p:txEl>
                                              <p:pRg st="2" end="2"/>
                                            </p:txEl>
                                          </p:spTgt>
                                        </p:tgtEl>
                                      </p:cBhvr>
                                    </p:animEffect>
                                    <p:anim calcmode="lin" valueType="num">
                                      <p:cBhvr>
                                        <p:cTn id="20"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686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6867">
                                            <p:txEl>
                                              <p:pRg st="3" end="3"/>
                                            </p:txEl>
                                          </p:spTgt>
                                        </p:tgtEl>
                                        <p:attrNameLst>
                                          <p:attrName>style.visibility</p:attrName>
                                        </p:attrNameLst>
                                      </p:cBhvr>
                                      <p:to>
                                        <p:strVal val="visible"/>
                                      </p:to>
                                    </p:set>
                                    <p:animEffect transition="in" filter="fade">
                                      <p:cBhvr>
                                        <p:cTn id="24" dur="1000"/>
                                        <p:tgtEl>
                                          <p:spTgt spid="36867">
                                            <p:txEl>
                                              <p:pRg st="3" end="3"/>
                                            </p:txEl>
                                          </p:spTgt>
                                        </p:tgtEl>
                                      </p:cBhvr>
                                    </p:animEffect>
                                    <p:anim calcmode="lin" valueType="num">
                                      <p:cBhvr>
                                        <p:cTn id="25"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68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Effect transition="in" filter="fade">
                                      <p:cBhvr>
                                        <p:cTn id="31" dur="1000"/>
                                        <p:tgtEl>
                                          <p:spTgt spid="36867">
                                            <p:txEl>
                                              <p:pRg st="4" end="4"/>
                                            </p:txEl>
                                          </p:spTgt>
                                        </p:tgtEl>
                                      </p:cBhvr>
                                    </p:animEffect>
                                    <p:anim calcmode="lin" valueType="num">
                                      <p:cBhvr>
                                        <p:cTn id="32" dur="10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68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35152"/>
          </a:xfrm>
        </p:spPr>
        <p:txBody>
          <a:bodyPr>
            <a:normAutofit/>
          </a:bodyPr>
          <a:lstStyle/>
          <a:p>
            <a:pPr algn="ctr" fontAlgn="auto">
              <a:spcAft>
                <a:spcPts val="0"/>
              </a:spcAft>
              <a:defRPr/>
            </a:pPr>
            <a:r>
              <a:rPr lang="en-US" sz="4000" dirty="0">
                <a:solidFill>
                  <a:srgbClr val="FFC000"/>
                </a:solidFill>
              </a:rPr>
              <a:t>PARKING VEHICLES (Rules)</a:t>
            </a:r>
          </a:p>
        </p:txBody>
      </p:sp>
      <p:sp>
        <p:nvSpPr>
          <p:cNvPr id="37891" name="Content Placeholder 2"/>
          <p:cNvSpPr>
            <a:spLocks noGrp="1"/>
          </p:cNvSpPr>
          <p:nvPr>
            <p:ph idx="1"/>
          </p:nvPr>
        </p:nvSpPr>
        <p:spPr>
          <a:xfrm>
            <a:off x="152400" y="1600200"/>
            <a:ext cx="8839200" cy="5102351"/>
          </a:xfrm>
        </p:spPr>
        <p:txBody>
          <a:bodyPr/>
          <a:lstStyle/>
          <a:p>
            <a:r>
              <a:rPr lang="en-US" dirty="0"/>
              <a:t>Vehicles shall not be parked or left unattended blocking aircraft movement areas or vehicular routes.</a:t>
            </a:r>
          </a:p>
          <a:p>
            <a:r>
              <a:rPr lang="en-US" dirty="0"/>
              <a:t>Vehicles should be backed into parking areas, especially around buildings. </a:t>
            </a:r>
            <a:r>
              <a:rPr lang="en-US" b="1" dirty="0">
                <a:solidFill>
                  <a:srgbClr val="0070C0"/>
                </a:solidFill>
              </a:rPr>
              <a:t>(Tankers excepted.) Why?</a:t>
            </a:r>
          </a:p>
          <a:p>
            <a:r>
              <a:rPr lang="en-US" dirty="0"/>
              <a:t>Vehicles </a:t>
            </a:r>
            <a:r>
              <a:rPr lang="en-US" b="1" dirty="0"/>
              <a:t>must</a:t>
            </a:r>
            <a:r>
              <a:rPr lang="en-US" dirty="0"/>
              <a:t> be chocked during fueling operations.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anim calcmode="lin" valueType="num">
                                      <p:cBhvr>
                                        <p:cTn id="8"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891">
                                            <p:txEl>
                                              <p:pRg st="1" end="1"/>
                                            </p:txEl>
                                          </p:spTgt>
                                        </p:tgtEl>
                                        <p:attrNameLst>
                                          <p:attrName>style.visibility</p:attrName>
                                        </p:attrNameLst>
                                      </p:cBhvr>
                                      <p:to>
                                        <p:strVal val="visible"/>
                                      </p:to>
                                    </p:set>
                                    <p:animEffect transition="in" filter="fade">
                                      <p:cBhvr>
                                        <p:cTn id="14" dur="1000"/>
                                        <p:tgtEl>
                                          <p:spTgt spid="37891">
                                            <p:txEl>
                                              <p:pRg st="1" end="1"/>
                                            </p:txEl>
                                          </p:spTgt>
                                        </p:tgtEl>
                                      </p:cBhvr>
                                    </p:animEffect>
                                    <p:anim calcmode="lin" valueType="num">
                                      <p:cBhvr>
                                        <p:cTn id="15" dur="10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891">
                                            <p:txEl>
                                              <p:pRg st="2" end="2"/>
                                            </p:txEl>
                                          </p:spTgt>
                                        </p:tgtEl>
                                        <p:attrNameLst>
                                          <p:attrName>style.visibility</p:attrName>
                                        </p:attrNameLst>
                                      </p:cBhvr>
                                      <p:to>
                                        <p:strVal val="visible"/>
                                      </p:to>
                                    </p:set>
                                    <p:animEffect transition="in" filter="fade">
                                      <p:cBhvr>
                                        <p:cTn id="21" dur="1000"/>
                                        <p:tgtEl>
                                          <p:spTgt spid="37891">
                                            <p:txEl>
                                              <p:pRg st="2" end="2"/>
                                            </p:txEl>
                                          </p:spTgt>
                                        </p:tgtEl>
                                      </p:cBhvr>
                                    </p:animEffect>
                                    <p:anim calcmode="lin" valueType="num">
                                      <p:cBhvr>
                                        <p:cTn id="22" dur="10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63752"/>
          </a:xfrm>
        </p:spPr>
        <p:txBody>
          <a:bodyPr>
            <a:normAutofit/>
          </a:bodyPr>
          <a:lstStyle/>
          <a:p>
            <a:pPr algn="ctr" fontAlgn="auto">
              <a:spcAft>
                <a:spcPts val="0"/>
              </a:spcAft>
              <a:defRPr/>
            </a:pPr>
            <a:r>
              <a:rPr lang="en-US" sz="4000" dirty="0">
                <a:solidFill>
                  <a:srgbClr val="FFC000"/>
                </a:solidFill>
              </a:rPr>
              <a:t>VEHICLE ESCORT </a:t>
            </a:r>
          </a:p>
        </p:txBody>
      </p:sp>
      <p:sp>
        <p:nvSpPr>
          <p:cNvPr id="39939" name="Content Placeholder 2"/>
          <p:cNvSpPr>
            <a:spLocks noGrp="1"/>
          </p:cNvSpPr>
          <p:nvPr>
            <p:ph idx="1"/>
          </p:nvPr>
        </p:nvSpPr>
        <p:spPr>
          <a:xfrm>
            <a:off x="76200" y="1524000"/>
            <a:ext cx="8991600" cy="5178552"/>
          </a:xfrm>
        </p:spPr>
        <p:txBody>
          <a:bodyPr>
            <a:normAutofit/>
          </a:bodyPr>
          <a:lstStyle/>
          <a:p>
            <a:r>
              <a:rPr lang="en-US" dirty="0"/>
              <a:t>Vehicles not operated by persons with Airside Operating Authority </a:t>
            </a:r>
            <a:r>
              <a:rPr lang="en-US" b="1" dirty="0"/>
              <a:t>must</a:t>
            </a:r>
            <a:r>
              <a:rPr lang="en-US" dirty="0"/>
              <a:t> be escorted by a person with said Authority.</a:t>
            </a:r>
          </a:p>
          <a:p>
            <a:r>
              <a:rPr lang="en-US" dirty="0"/>
              <a:t>Person with said Authority can be </a:t>
            </a:r>
            <a:r>
              <a:rPr lang="en-US" b="1" dirty="0"/>
              <a:t>within the vehicle</a:t>
            </a:r>
            <a:r>
              <a:rPr lang="en-US" dirty="0"/>
              <a:t> or </a:t>
            </a:r>
            <a:r>
              <a:rPr lang="en-US" b="1" dirty="0"/>
              <a:t>in an escort vehicle</a:t>
            </a:r>
            <a:r>
              <a:rPr lang="en-US" dirty="0"/>
              <a:t>.</a:t>
            </a:r>
          </a:p>
          <a:p>
            <a:r>
              <a:rPr lang="en-US" dirty="0"/>
              <a:t>The operator of the vehicle to be escorted should be instructed to:</a:t>
            </a:r>
          </a:p>
          <a:p>
            <a:pPr lvl="1"/>
            <a:r>
              <a:rPr lang="en-US" sz="3200" b="1" dirty="0"/>
              <a:t>Activate 4-way Flashers</a:t>
            </a:r>
          </a:p>
          <a:p>
            <a:pPr lvl="1"/>
            <a:r>
              <a:rPr lang="en-US" sz="3200" b="1" dirty="0"/>
              <a:t>Follow escort vehicle at all times while Airside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Effect transition="in" filter="fade">
                                      <p:cBhvr>
                                        <p:cTn id="14" dur="1000"/>
                                        <p:tgtEl>
                                          <p:spTgt spid="39939">
                                            <p:txEl>
                                              <p:pRg st="1" end="1"/>
                                            </p:txEl>
                                          </p:spTgt>
                                        </p:tgtEl>
                                      </p:cBhvr>
                                    </p:animEffect>
                                    <p:anim calcmode="lin" valueType="num">
                                      <p:cBhvr>
                                        <p:cTn id="15"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Effect transition="in" filter="fade">
                                      <p:cBhvr>
                                        <p:cTn id="21" dur="1000"/>
                                        <p:tgtEl>
                                          <p:spTgt spid="39939">
                                            <p:txEl>
                                              <p:pRg st="2" end="2"/>
                                            </p:txEl>
                                          </p:spTgt>
                                        </p:tgtEl>
                                      </p:cBhvr>
                                    </p:animEffect>
                                    <p:anim calcmode="lin" valueType="num">
                                      <p:cBhvr>
                                        <p:cTn id="22"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939">
                                            <p:txEl>
                                              <p:pRg st="3" end="3"/>
                                            </p:txEl>
                                          </p:spTgt>
                                        </p:tgtEl>
                                        <p:attrNameLst>
                                          <p:attrName>style.visibility</p:attrName>
                                        </p:attrNameLst>
                                      </p:cBhvr>
                                      <p:to>
                                        <p:strVal val="visible"/>
                                      </p:to>
                                    </p:set>
                                    <p:animEffect transition="in" filter="fade">
                                      <p:cBhvr>
                                        <p:cTn id="28" dur="1000"/>
                                        <p:tgtEl>
                                          <p:spTgt spid="39939">
                                            <p:txEl>
                                              <p:pRg st="3" end="3"/>
                                            </p:txEl>
                                          </p:spTgt>
                                        </p:tgtEl>
                                      </p:cBhvr>
                                    </p:animEffect>
                                    <p:anim calcmode="lin" valueType="num">
                                      <p:cBhvr>
                                        <p:cTn id="29"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39">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9939">
                                            <p:txEl>
                                              <p:pRg st="4" end="4"/>
                                            </p:txEl>
                                          </p:spTgt>
                                        </p:tgtEl>
                                        <p:attrNameLst>
                                          <p:attrName>style.visibility</p:attrName>
                                        </p:attrNameLst>
                                      </p:cBhvr>
                                      <p:to>
                                        <p:strVal val="visible"/>
                                      </p:to>
                                    </p:set>
                                    <p:animEffect transition="in" filter="fade">
                                      <p:cBhvr>
                                        <p:cTn id="33" dur="1000"/>
                                        <p:tgtEl>
                                          <p:spTgt spid="39939">
                                            <p:txEl>
                                              <p:pRg st="4" end="4"/>
                                            </p:txEl>
                                          </p:spTgt>
                                        </p:tgtEl>
                                      </p:cBhvr>
                                    </p:animEffect>
                                    <p:anim calcmode="lin" valueType="num">
                                      <p:cBhvr>
                                        <p:cTn id="34"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99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914400"/>
          </a:xfrm>
        </p:spPr>
        <p:txBody>
          <a:bodyPr>
            <a:normAutofit/>
          </a:bodyPr>
          <a:lstStyle/>
          <a:p>
            <a:pPr algn="ctr" fontAlgn="auto">
              <a:spcAft>
                <a:spcPts val="0"/>
              </a:spcAft>
              <a:defRPr/>
            </a:pPr>
            <a:r>
              <a:rPr lang="en-US" sz="4000" dirty="0">
                <a:solidFill>
                  <a:srgbClr val="FFC000"/>
                </a:solidFill>
              </a:rPr>
              <a:t>Maneuvering Area Operations</a:t>
            </a:r>
          </a:p>
        </p:txBody>
      </p:sp>
      <p:sp>
        <p:nvSpPr>
          <p:cNvPr id="3" name="Content Placeholder 2"/>
          <p:cNvSpPr>
            <a:spLocks noGrp="1"/>
          </p:cNvSpPr>
          <p:nvPr>
            <p:ph idx="1"/>
          </p:nvPr>
        </p:nvSpPr>
        <p:spPr>
          <a:xfrm>
            <a:off x="152400" y="1447800"/>
            <a:ext cx="8915400" cy="5334000"/>
          </a:xfrm>
        </p:spPr>
        <p:txBody>
          <a:bodyPr>
            <a:normAutofit lnSpcReduction="10000"/>
          </a:bodyPr>
          <a:lstStyle/>
          <a:p>
            <a:pPr marL="411480" fontAlgn="auto">
              <a:spcAft>
                <a:spcPts val="0"/>
              </a:spcAft>
              <a:buFont typeface="Wingdings"/>
              <a:buChar char=""/>
              <a:defRPr/>
            </a:pPr>
            <a:r>
              <a:rPr lang="en-US" sz="3000" dirty="0"/>
              <a:t>A functioning radio is required for </a:t>
            </a:r>
            <a:r>
              <a:rPr lang="en-US" sz="3000" dirty="0">
                <a:solidFill>
                  <a:srgbClr val="0070C0"/>
                </a:solidFill>
              </a:rPr>
              <a:t>Maneuvering Area </a:t>
            </a:r>
            <a:r>
              <a:rPr lang="en-US" sz="3000" dirty="0"/>
              <a:t>operations.</a:t>
            </a:r>
          </a:p>
          <a:p>
            <a:pPr marL="411480" fontAlgn="auto">
              <a:spcAft>
                <a:spcPts val="0"/>
              </a:spcAft>
              <a:buFont typeface="Wingdings"/>
              <a:buChar char=""/>
              <a:defRPr/>
            </a:pPr>
            <a:r>
              <a:rPr lang="en-US" sz="3000" dirty="0"/>
              <a:t>An ATC ground controller is responsible for maneuvering area operations. Obey instructions!</a:t>
            </a:r>
          </a:p>
          <a:p>
            <a:pPr marL="411480" fontAlgn="auto">
              <a:spcAft>
                <a:spcPts val="0"/>
              </a:spcAft>
              <a:buFont typeface="Wingdings"/>
              <a:buChar char=""/>
              <a:defRPr/>
            </a:pPr>
            <a:r>
              <a:rPr lang="en-US" sz="3000" dirty="0"/>
              <a:t>Vehicles Holding Short of a runway must be 30 m / 100 ft from nearest edge or behind double-solid lines painted on taxiways.</a:t>
            </a:r>
          </a:p>
          <a:p>
            <a:pPr marL="411480" fontAlgn="auto">
              <a:spcAft>
                <a:spcPts val="0"/>
              </a:spcAft>
              <a:buFont typeface="Wingdings"/>
              <a:buChar char=""/>
              <a:defRPr/>
            </a:pPr>
            <a:r>
              <a:rPr lang="en-US" sz="3000" dirty="0">
                <a:solidFill>
                  <a:srgbClr val="0070C0"/>
                </a:solidFill>
              </a:rPr>
              <a:t>Runway lights flashing on and off </a:t>
            </a:r>
            <a:r>
              <a:rPr lang="en-US" sz="3000" dirty="0"/>
              <a:t>is a signal to all vehicles to exit runway </a:t>
            </a:r>
            <a:r>
              <a:rPr lang="en-US" sz="3000" b="1" dirty="0"/>
              <a:t>immediately!</a:t>
            </a:r>
            <a:endParaRPr lang="en-US" sz="3000" dirty="0"/>
          </a:p>
          <a:p>
            <a:pPr marL="411480" fontAlgn="auto">
              <a:spcAft>
                <a:spcPts val="0"/>
              </a:spcAft>
              <a:buFont typeface="Wingdings"/>
              <a:buChar char=""/>
              <a:defRPr/>
            </a:pPr>
            <a:r>
              <a:rPr lang="en-US" sz="3000" dirty="0"/>
              <a:t>In case of equipment breakdown, notify ground controller (ATC) immediately of location and request assistance.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normAutofit/>
          </a:bodyPr>
          <a:lstStyle/>
          <a:p>
            <a:pPr algn="ctr"/>
            <a:r>
              <a:rPr lang="en-CA" sz="4000" dirty="0"/>
              <a:t>1</a:t>
            </a:r>
            <a:r>
              <a:rPr lang="en-CA" sz="4000" baseline="30000" dirty="0"/>
              <a:t>st</a:t>
            </a:r>
            <a:r>
              <a:rPr lang="en-CA" sz="4000" dirty="0"/>
              <a:t> way to find FBO Information</a:t>
            </a:r>
          </a:p>
        </p:txBody>
      </p:sp>
      <p:sp>
        <p:nvSpPr>
          <p:cNvPr id="3" name="Content Placeholder 2"/>
          <p:cNvSpPr>
            <a:spLocks noGrp="1"/>
          </p:cNvSpPr>
          <p:nvPr>
            <p:ph idx="1"/>
          </p:nvPr>
        </p:nvSpPr>
        <p:spPr>
          <a:xfrm>
            <a:off x="107504" y="1556792"/>
            <a:ext cx="8928992" cy="5145760"/>
          </a:xfrm>
        </p:spPr>
        <p:txBody>
          <a:bodyPr>
            <a:normAutofit lnSpcReduction="10000"/>
          </a:bodyPr>
          <a:lstStyle/>
          <a:p>
            <a:r>
              <a:rPr lang="en-CA" b="1" dirty="0">
                <a:hlinkClick r:id="rId2"/>
              </a:rPr>
              <a:t>www.airnav.com</a:t>
            </a:r>
            <a:endParaRPr lang="en-CA" b="1" dirty="0"/>
          </a:p>
          <a:p>
            <a:pPr lvl="1"/>
            <a:r>
              <a:rPr lang="en-CA" dirty="0"/>
              <a:t>Select the ‘Airports’ tab, enter airport code, scroll to bottom of page.</a:t>
            </a:r>
          </a:p>
          <a:p>
            <a:pPr lvl="1"/>
            <a:r>
              <a:rPr lang="en-CA" dirty="0"/>
              <a:t>You will find</a:t>
            </a:r>
          </a:p>
          <a:p>
            <a:pPr lvl="2"/>
            <a:r>
              <a:rPr lang="en-CA" dirty="0"/>
              <a:t>FBO name</a:t>
            </a:r>
          </a:p>
          <a:p>
            <a:pPr lvl="2"/>
            <a:r>
              <a:rPr lang="en-CA" dirty="0"/>
              <a:t>Contact info</a:t>
            </a:r>
          </a:p>
          <a:p>
            <a:pPr lvl="2"/>
            <a:r>
              <a:rPr lang="en-CA" dirty="0"/>
              <a:t>Website link</a:t>
            </a:r>
          </a:p>
          <a:p>
            <a:pPr lvl="2"/>
            <a:r>
              <a:rPr lang="en-CA" dirty="0"/>
              <a:t>Affiliates and reviews</a:t>
            </a:r>
          </a:p>
          <a:p>
            <a:pPr lvl="2"/>
            <a:r>
              <a:rPr lang="en-CA" dirty="0"/>
              <a:t>Fuel prices</a:t>
            </a:r>
          </a:p>
          <a:p>
            <a:pPr lvl="2"/>
            <a:r>
              <a:rPr lang="en-CA" dirty="0"/>
              <a:t>Car Rental, Limo and Hotel Information</a:t>
            </a:r>
          </a:p>
          <a:p>
            <a:pPr lvl="2"/>
            <a:r>
              <a:rPr lang="en-CA" dirty="0"/>
              <a:t>And a lot more....</a:t>
            </a:r>
          </a:p>
        </p:txBody>
      </p:sp>
    </p:spTree>
    <p:extLst>
      <p:ext uri="{BB962C8B-B14F-4D97-AF65-F5344CB8AC3E}">
        <p14:creationId xmlns:p14="http://schemas.microsoft.com/office/powerpoint/2010/main" val="3297330874"/>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01000" cy="914400"/>
          </a:xfrm>
        </p:spPr>
        <p:txBody>
          <a:bodyPr>
            <a:normAutofit/>
          </a:bodyPr>
          <a:lstStyle/>
          <a:p>
            <a:pPr algn="ctr" fontAlgn="auto">
              <a:spcAft>
                <a:spcPts val="0"/>
              </a:spcAft>
              <a:defRPr/>
            </a:pPr>
            <a:r>
              <a:rPr lang="en-US" sz="4000" dirty="0">
                <a:solidFill>
                  <a:srgbClr val="FFC000"/>
                </a:solidFill>
              </a:rPr>
              <a:t>Maneuvering Area Ops - cont’d</a:t>
            </a:r>
          </a:p>
        </p:txBody>
      </p:sp>
      <p:sp>
        <p:nvSpPr>
          <p:cNvPr id="3" name="Content Placeholder 2"/>
          <p:cNvSpPr>
            <a:spLocks noGrp="1"/>
          </p:cNvSpPr>
          <p:nvPr>
            <p:ph idx="1"/>
          </p:nvPr>
        </p:nvSpPr>
        <p:spPr>
          <a:xfrm>
            <a:off x="76200" y="1524000"/>
            <a:ext cx="8915400" cy="5181600"/>
          </a:xfrm>
        </p:spPr>
        <p:txBody>
          <a:bodyPr>
            <a:normAutofit/>
          </a:bodyPr>
          <a:lstStyle/>
          <a:p>
            <a:pPr marL="411480" fontAlgn="auto">
              <a:spcAft>
                <a:spcPts val="0"/>
              </a:spcAft>
              <a:buFont typeface="Wingdings"/>
              <a:buChar char=""/>
              <a:defRPr/>
            </a:pPr>
            <a:r>
              <a:rPr lang="en-US" sz="3000" dirty="0"/>
              <a:t>In case of radio failure while in maneuvering area:</a:t>
            </a:r>
          </a:p>
          <a:p>
            <a:pPr marL="740664" lvl="1" fontAlgn="auto">
              <a:spcAft>
                <a:spcPts val="0"/>
              </a:spcAft>
              <a:buFont typeface="Wingdings"/>
              <a:buChar char=""/>
              <a:defRPr/>
            </a:pPr>
            <a:r>
              <a:rPr lang="en-US" sz="2700" b="1" dirty="0"/>
              <a:t>Turn vehicle to face Control Tower and flash headlights on/off</a:t>
            </a:r>
          </a:p>
          <a:p>
            <a:pPr marL="740664" lvl="1" fontAlgn="auto">
              <a:spcAft>
                <a:spcPts val="0"/>
              </a:spcAft>
              <a:buFont typeface="Wingdings"/>
              <a:buChar char=""/>
              <a:defRPr/>
            </a:pPr>
            <a:r>
              <a:rPr lang="en-US" sz="2700" dirty="0"/>
              <a:t>Watch for light signals from the tower as follows:</a:t>
            </a:r>
          </a:p>
          <a:p>
            <a:pPr marL="768096" lvl="2" indent="0" fontAlgn="auto">
              <a:spcAft>
                <a:spcPts val="0"/>
              </a:spcAft>
              <a:buNone/>
              <a:defRPr/>
            </a:pPr>
            <a:r>
              <a:rPr lang="en-US" b="1" dirty="0">
                <a:solidFill>
                  <a:srgbClr val="00B050"/>
                </a:solidFill>
              </a:rPr>
              <a:t>Flashing Green </a:t>
            </a:r>
            <a:r>
              <a:rPr lang="en-US" b="1" dirty="0"/>
              <a:t>– Proceed</a:t>
            </a:r>
          </a:p>
          <a:p>
            <a:pPr marL="768096" lvl="2" indent="0" fontAlgn="auto">
              <a:spcAft>
                <a:spcPts val="0"/>
              </a:spcAft>
              <a:buNone/>
              <a:defRPr/>
            </a:pPr>
            <a:r>
              <a:rPr lang="en-US" b="1" dirty="0">
                <a:solidFill>
                  <a:srgbClr val="FF0000"/>
                </a:solidFill>
              </a:rPr>
              <a:t>Steady Red </a:t>
            </a:r>
            <a:r>
              <a:rPr lang="en-US" b="1" dirty="0"/>
              <a:t>– Stop</a:t>
            </a:r>
          </a:p>
          <a:p>
            <a:pPr marL="768096" lvl="2" indent="0" fontAlgn="auto">
              <a:spcAft>
                <a:spcPts val="0"/>
              </a:spcAft>
              <a:buNone/>
              <a:defRPr/>
            </a:pPr>
            <a:r>
              <a:rPr lang="en-US" b="1" dirty="0">
                <a:solidFill>
                  <a:srgbClr val="FF0000"/>
                </a:solidFill>
              </a:rPr>
              <a:t>Flashing Red </a:t>
            </a:r>
            <a:r>
              <a:rPr lang="en-US" b="1" dirty="0"/>
              <a:t>– Vacate Runway</a:t>
            </a:r>
          </a:p>
          <a:p>
            <a:pPr marL="768096" lvl="2" indent="0" fontAlgn="auto">
              <a:spcAft>
                <a:spcPts val="0"/>
              </a:spcAft>
              <a:buNone/>
              <a:defRPr/>
            </a:pPr>
            <a:r>
              <a:rPr lang="en-US" b="1" dirty="0">
                <a:solidFill>
                  <a:schemeClr val="bg1">
                    <a:lumMod val="95000"/>
                  </a:schemeClr>
                </a:solidFill>
                <a:highlight>
                  <a:srgbClr val="000000"/>
                </a:highlight>
              </a:rPr>
              <a:t>Flashing White </a:t>
            </a:r>
            <a:r>
              <a:rPr lang="en-US" b="1" dirty="0"/>
              <a:t>– Return to Start Point on Airport</a:t>
            </a:r>
          </a:p>
          <a:p>
            <a:pPr marL="448056">
              <a:buFont typeface="Wingdings" pitchFamily="2" charset="2"/>
              <a:buChar char="§"/>
              <a:defRPr/>
            </a:pPr>
            <a:r>
              <a:rPr lang="en-US" sz="3000" dirty="0"/>
              <a:t>As you proceed back to start point, hold short of any runway you must cross and wait for permission to proceed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6" presetClass="emph" presetSubtype="0" repeatCount="3000" fill="hold" nodeType="afterEffect">
                                  <p:stCondLst>
                                    <p:cond delay="0"/>
                                  </p:stCondLst>
                                  <p:childTnLst>
                                    <p:animEffect transition="out" filter="fade">
                                      <p:cBhvr>
                                        <p:cTn id="33" dur="1000" tmFilter="0, 0; .2, .5; .8, .5; 1, 0"/>
                                        <p:tgtEl>
                                          <p:spTgt spid="3">
                                            <p:txEl>
                                              <p:pRg st="3" end="3"/>
                                            </p:txEl>
                                          </p:spTgt>
                                        </p:tgtEl>
                                      </p:cBhvr>
                                    </p:animEffect>
                                    <p:animScale>
                                      <p:cBhvr>
                                        <p:cTn id="34" dur="500" autoRev="1" fill="hold"/>
                                        <p:tgtEl>
                                          <p:spTgt spid="3">
                                            <p:txEl>
                                              <p:pRg st="3" end="3"/>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26" presetClass="emph" presetSubtype="0" repeatCount="3000" fill="hold" nodeType="afterEffect">
                                  <p:stCondLst>
                                    <p:cond delay="0"/>
                                  </p:stCondLst>
                                  <p:childTnLst>
                                    <p:animEffect transition="out" filter="fade">
                                      <p:cBhvr>
                                        <p:cTn id="51" dur="1000" tmFilter="0, 0; .2, .5; .8, .5; 1, 0"/>
                                        <p:tgtEl>
                                          <p:spTgt spid="3">
                                            <p:txEl>
                                              <p:pRg st="5" end="5"/>
                                            </p:txEl>
                                          </p:spTgt>
                                        </p:tgtEl>
                                      </p:cBhvr>
                                    </p:animEffect>
                                    <p:animScale>
                                      <p:cBhvr>
                                        <p:cTn id="52" dur="500" autoRev="1" fill="hold"/>
                                        <p:tgtEl>
                                          <p:spTgt spid="3">
                                            <p:txEl>
                                              <p:pRg st="5" end="5"/>
                                            </p:txEl>
                                          </p:spTgt>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6" presetClass="emph" presetSubtype="0" repeatCount="3000" fill="hold" nodeType="afterEffect">
                                  <p:stCondLst>
                                    <p:cond delay="0"/>
                                  </p:stCondLst>
                                  <p:childTnLst>
                                    <p:animEffect transition="out" filter="fade">
                                      <p:cBhvr>
                                        <p:cTn id="62" dur="1000" tmFilter="0, 0; .2, .5; .8, .5; 1, 0"/>
                                        <p:tgtEl>
                                          <p:spTgt spid="3">
                                            <p:txEl>
                                              <p:pRg st="6" end="6"/>
                                            </p:txEl>
                                          </p:spTgt>
                                        </p:tgtEl>
                                      </p:cBhvr>
                                    </p:animEffect>
                                    <p:animScale>
                                      <p:cBhvr>
                                        <p:cTn id="63" dur="500" autoRev="1" fill="hold"/>
                                        <p:tgtEl>
                                          <p:spTgt spid="3">
                                            <p:txEl>
                                              <p:pRg st="6" end="6"/>
                                            </p:txEl>
                                          </p:spTgt>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a:solidFill>
            <a:schemeClr val="tx1"/>
          </a:solidFill>
        </p:spPr>
        <p:txBody>
          <a:bodyPr>
            <a:normAutofit/>
          </a:bodyPr>
          <a:lstStyle/>
          <a:p>
            <a:pPr algn="ctr" fontAlgn="auto">
              <a:spcAft>
                <a:spcPts val="0"/>
              </a:spcAft>
              <a:defRPr/>
            </a:pPr>
            <a:r>
              <a:rPr lang="en-US" sz="3600" dirty="0">
                <a:solidFill>
                  <a:srgbClr val="FFC000"/>
                </a:solidFill>
              </a:rPr>
              <a:t>AIRSIDE MARKINGS, SIGNS &amp; LIGHTING</a:t>
            </a:r>
          </a:p>
        </p:txBody>
      </p:sp>
      <p:sp>
        <p:nvSpPr>
          <p:cNvPr id="3" name="Content Placeholder 2"/>
          <p:cNvSpPr>
            <a:spLocks noGrp="1"/>
          </p:cNvSpPr>
          <p:nvPr>
            <p:ph idx="1"/>
          </p:nvPr>
        </p:nvSpPr>
        <p:spPr>
          <a:xfrm>
            <a:off x="0" y="762000"/>
            <a:ext cx="9144000" cy="6096000"/>
          </a:xfrm>
          <a:solidFill>
            <a:schemeClr val="tx1"/>
          </a:solidFill>
        </p:spPr>
        <p:txBody>
          <a:bodyPr>
            <a:normAutofit fontScale="92500" lnSpcReduction="10000"/>
          </a:bodyPr>
          <a:lstStyle/>
          <a:p>
            <a:pPr marL="411480">
              <a:defRPr/>
            </a:pPr>
            <a:r>
              <a:rPr lang="en-US" dirty="0"/>
              <a:t> </a:t>
            </a:r>
            <a:r>
              <a:rPr lang="en-US" dirty="0">
                <a:solidFill>
                  <a:schemeClr val="bg1"/>
                </a:solidFill>
              </a:rPr>
              <a:t>Always stop on the solid side of the Hold Line.</a:t>
            </a:r>
          </a:p>
          <a:p>
            <a:pPr marL="411480" fontAlgn="auto">
              <a:spcAft>
                <a:spcPts val="0"/>
              </a:spcAft>
              <a:buFont typeface="Wingdings"/>
              <a:buChar char=""/>
              <a:defRPr/>
            </a:pPr>
            <a:endParaRPr lang="en-US" dirty="0">
              <a:solidFill>
                <a:schemeClr val="bg1"/>
              </a:solidFill>
            </a:endParaRPr>
          </a:p>
          <a:p>
            <a:pPr marL="411480">
              <a:defRPr/>
            </a:pPr>
            <a:r>
              <a:rPr lang="en-US" dirty="0">
                <a:solidFill>
                  <a:schemeClr val="bg1"/>
                </a:solidFill>
              </a:rPr>
              <a:t>Aerodrome Beacon: Rotating white light mounted atop</a:t>
            </a:r>
          </a:p>
          <a:p>
            <a:pPr marL="411480">
              <a:defRPr/>
            </a:pPr>
            <a:r>
              <a:rPr lang="en-US" dirty="0">
                <a:solidFill>
                  <a:schemeClr val="bg1"/>
                </a:solidFill>
              </a:rPr>
              <a:t>Edge Lighting of Movement Area Surfaces:</a:t>
            </a:r>
          </a:p>
          <a:p>
            <a:pPr marL="740664" lvl="1" fontAlgn="auto">
              <a:spcAft>
                <a:spcPts val="0"/>
              </a:spcAft>
              <a:buFont typeface="Wingdings"/>
              <a:buChar char=""/>
              <a:defRPr/>
            </a:pPr>
            <a:r>
              <a:rPr lang="en-US" dirty="0">
                <a:solidFill>
                  <a:srgbClr val="00B0F0"/>
                </a:solidFill>
              </a:rPr>
              <a:t>Blue</a:t>
            </a:r>
            <a:r>
              <a:rPr lang="en-US" dirty="0">
                <a:solidFill>
                  <a:schemeClr val="bg1"/>
                </a:solidFill>
              </a:rPr>
              <a:t> – Taxiway Edges</a:t>
            </a:r>
          </a:p>
          <a:p>
            <a:pPr marL="740664" lvl="1" fontAlgn="auto">
              <a:spcAft>
                <a:spcPts val="0"/>
              </a:spcAft>
              <a:buFont typeface="Wingdings"/>
              <a:buChar char=""/>
              <a:defRPr/>
            </a:pPr>
            <a:r>
              <a:rPr lang="en-US" dirty="0">
                <a:solidFill>
                  <a:schemeClr val="bg1"/>
                </a:solidFill>
              </a:rPr>
              <a:t>White – Runway Edges</a:t>
            </a:r>
          </a:p>
          <a:p>
            <a:pPr marL="740664" lvl="1" fontAlgn="auto">
              <a:spcAft>
                <a:spcPts val="0"/>
              </a:spcAft>
              <a:buFont typeface="Wingdings"/>
              <a:buChar char=""/>
              <a:defRPr/>
            </a:pPr>
            <a:r>
              <a:rPr lang="en-US" dirty="0">
                <a:solidFill>
                  <a:schemeClr val="accent1"/>
                </a:solidFill>
              </a:rPr>
              <a:t>Amber</a:t>
            </a:r>
            <a:r>
              <a:rPr lang="en-US" dirty="0">
                <a:solidFill>
                  <a:schemeClr val="bg1"/>
                </a:solidFill>
              </a:rPr>
              <a:t> – Apron / Taxiway Intersections</a:t>
            </a:r>
          </a:p>
          <a:p>
            <a:pPr marL="740664" lvl="1" fontAlgn="auto">
              <a:spcAft>
                <a:spcPts val="0"/>
              </a:spcAft>
              <a:buFont typeface="Wingdings"/>
              <a:buChar char=""/>
              <a:defRPr/>
            </a:pPr>
            <a:r>
              <a:rPr lang="en-US" dirty="0">
                <a:solidFill>
                  <a:srgbClr val="FF0000"/>
                </a:solidFill>
              </a:rPr>
              <a:t>Red</a:t>
            </a:r>
            <a:r>
              <a:rPr lang="en-US" dirty="0">
                <a:solidFill>
                  <a:schemeClr val="bg1"/>
                </a:solidFill>
              </a:rPr>
              <a:t>/</a:t>
            </a:r>
            <a:r>
              <a:rPr lang="en-US" dirty="0">
                <a:solidFill>
                  <a:srgbClr val="00B050"/>
                </a:solidFill>
              </a:rPr>
              <a:t>Green</a:t>
            </a:r>
            <a:r>
              <a:rPr lang="en-US" dirty="0">
                <a:solidFill>
                  <a:schemeClr val="bg1"/>
                </a:solidFill>
              </a:rPr>
              <a:t> – Runway Thresholds</a:t>
            </a:r>
          </a:p>
          <a:p>
            <a:pPr marL="411480">
              <a:defRPr/>
            </a:pPr>
            <a:r>
              <a:rPr lang="en-US" dirty="0">
                <a:solidFill>
                  <a:schemeClr val="bg1"/>
                </a:solidFill>
              </a:rPr>
              <a:t>Signs:</a:t>
            </a:r>
          </a:p>
          <a:p>
            <a:pPr marL="740664" lvl="1" fontAlgn="auto">
              <a:spcAft>
                <a:spcPts val="0"/>
              </a:spcAft>
              <a:buFont typeface="Wingdings"/>
              <a:buChar char=""/>
              <a:defRPr/>
            </a:pPr>
            <a:r>
              <a:rPr lang="en-US" dirty="0">
                <a:solidFill>
                  <a:schemeClr val="bg1"/>
                </a:solidFill>
              </a:rPr>
              <a:t>White Text on Red – Runway Identification</a:t>
            </a:r>
          </a:p>
          <a:p>
            <a:pPr marL="740664" lvl="1" fontAlgn="auto">
              <a:spcAft>
                <a:spcPts val="0"/>
              </a:spcAft>
              <a:buFont typeface="Wingdings"/>
              <a:buChar char=""/>
              <a:defRPr/>
            </a:pPr>
            <a:r>
              <a:rPr lang="en-US" dirty="0">
                <a:solidFill>
                  <a:schemeClr val="bg1"/>
                </a:solidFill>
              </a:rPr>
              <a:t>Yellow Text on Black – Current Taxiway</a:t>
            </a:r>
          </a:p>
          <a:p>
            <a:pPr marL="740664" lvl="1" fontAlgn="auto">
              <a:spcAft>
                <a:spcPts val="0"/>
              </a:spcAft>
              <a:buFont typeface="Wingdings"/>
              <a:buChar char=""/>
              <a:defRPr/>
            </a:pPr>
            <a:r>
              <a:rPr lang="en-US" dirty="0">
                <a:solidFill>
                  <a:schemeClr val="bg1"/>
                </a:solidFill>
              </a:rPr>
              <a:t>Black Text on Yellow – Direction to Taxiway</a:t>
            </a:r>
            <a:endParaRPr lang="en-US" dirty="0"/>
          </a:p>
        </p:txBody>
      </p:sp>
      <p:cxnSp>
        <p:nvCxnSpPr>
          <p:cNvPr id="5" name="Straight Connector 4"/>
          <p:cNvCxnSpPr/>
          <p:nvPr/>
        </p:nvCxnSpPr>
        <p:spPr>
          <a:xfrm>
            <a:off x="2743200" y="1600200"/>
            <a:ext cx="2971800" cy="0"/>
          </a:xfrm>
          <a:prstGeom prst="line">
            <a:avLst/>
          </a:prstGeom>
          <a:ln w="101600" cmpd="dbl">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743200" y="1371600"/>
            <a:ext cx="2971800" cy="0"/>
          </a:xfrm>
          <a:prstGeom prst="line">
            <a:avLst/>
          </a:prstGeom>
          <a:ln w="101600" cmpd="dbl">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41990" name="TextBox 10"/>
          <p:cNvSpPr txBox="1">
            <a:spLocks noChangeArrowheads="1"/>
          </p:cNvSpPr>
          <p:nvPr/>
        </p:nvSpPr>
        <p:spPr bwMode="auto">
          <a:xfrm>
            <a:off x="7086600" y="5105400"/>
            <a:ext cx="1219200" cy="369332"/>
          </a:xfrm>
          <a:prstGeom prst="rect">
            <a:avLst/>
          </a:prstGeom>
          <a:solidFill>
            <a:srgbClr val="FF0000"/>
          </a:solidFill>
          <a:ln w="28575">
            <a:solidFill>
              <a:schemeClr val="tx1"/>
            </a:solidFill>
            <a:miter lim="800000"/>
            <a:headEnd/>
            <a:tailEnd/>
          </a:ln>
        </p:spPr>
        <p:txBody>
          <a:bodyPr wrap="square">
            <a:spAutoFit/>
          </a:bodyPr>
          <a:lstStyle/>
          <a:p>
            <a:pPr algn="ctr"/>
            <a:r>
              <a:rPr lang="en-US" dirty="0">
                <a:solidFill>
                  <a:schemeClr val="bg1"/>
                </a:solidFill>
                <a:latin typeface="Arial Black" pitchFamily="34" charset="0"/>
              </a:rPr>
              <a:t>15-33</a:t>
            </a:r>
          </a:p>
        </p:txBody>
      </p:sp>
      <p:sp>
        <p:nvSpPr>
          <p:cNvPr id="41991" name="TextBox 12"/>
          <p:cNvSpPr txBox="1">
            <a:spLocks noChangeArrowheads="1"/>
          </p:cNvSpPr>
          <p:nvPr/>
        </p:nvSpPr>
        <p:spPr bwMode="auto">
          <a:xfrm>
            <a:off x="7505700" y="5496147"/>
            <a:ext cx="685800" cy="369332"/>
          </a:xfrm>
          <a:prstGeom prst="rect">
            <a:avLst/>
          </a:prstGeom>
          <a:solidFill>
            <a:schemeClr val="tx1"/>
          </a:solidFill>
          <a:ln w="28575">
            <a:solidFill>
              <a:srgbClr val="FFFF00"/>
            </a:solidFill>
            <a:miter lim="800000"/>
            <a:headEnd/>
            <a:tailEnd/>
          </a:ln>
        </p:spPr>
        <p:txBody>
          <a:bodyPr wrap="square">
            <a:spAutoFit/>
          </a:bodyPr>
          <a:lstStyle/>
          <a:p>
            <a:pPr algn="ctr"/>
            <a:r>
              <a:rPr lang="en-US" dirty="0">
                <a:solidFill>
                  <a:srgbClr val="FFFF00"/>
                </a:solidFill>
                <a:latin typeface="Arial Black" pitchFamily="34" charset="0"/>
              </a:rPr>
              <a:t>A</a:t>
            </a:r>
          </a:p>
        </p:txBody>
      </p:sp>
      <p:sp>
        <p:nvSpPr>
          <p:cNvPr id="41992" name="TextBox 13"/>
          <p:cNvSpPr txBox="1">
            <a:spLocks noChangeArrowheads="1"/>
          </p:cNvSpPr>
          <p:nvPr/>
        </p:nvSpPr>
        <p:spPr bwMode="auto">
          <a:xfrm>
            <a:off x="7239000" y="5943600"/>
            <a:ext cx="1219200" cy="369332"/>
          </a:xfrm>
          <a:prstGeom prst="rect">
            <a:avLst/>
          </a:prstGeom>
          <a:solidFill>
            <a:srgbClr val="FFFF00"/>
          </a:solidFill>
          <a:ln w="28575">
            <a:solidFill>
              <a:schemeClr val="bg1"/>
            </a:solidFill>
            <a:miter lim="800000"/>
            <a:headEnd/>
            <a:tailEnd/>
          </a:ln>
        </p:spPr>
        <p:txBody>
          <a:bodyPr wrap="square">
            <a:spAutoFit/>
          </a:bodyPr>
          <a:lstStyle/>
          <a:p>
            <a:pPr algn="ctr"/>
            <a:r>
              <a:rPr lang="en-US" dirty="0">
                <a:latin typeface="Arial Black" pitchFamily="34" charset="0"/>
              </a:rPr>
              <a:t>B1 </a:t>
            </a:r>
            <a:r>
              <a:rPr lang="en-US" dirty="0">
                <a:latin typeface="Arial Black" pitchFamily="34" charset="0"/>
                <a:sym typeface="Wingdings" pitchFamily="2" charset="2"/>
              </a:rPr>
              <a:t></a:t>
            </a:r>
            <a:endParaRPr lang="en-US"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2000"/>
                                        <p:tgtEl>
                                          <p:spTgt spid="3">
                                            <p:txEl>
                                              <p:pRg st="9" end="9"/>
                                            </p:txEl>
                                          </p:spTgt>
                                        </p:tgtEl>
                                      </p:cBhvr>
                                    </p:animEffect>
                                    <p:anim calcmode="lin" valueType="num">
                                      <p:cBhvr>
                                        <p:cTn id="64"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2000" fill="hold"/>
                                        <p:tgtEl>
                                          <p:spTgt spid="3">
                                            <p:txEl>
                                              <p:pRg st="9" end="9"/>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990"/>
                                        </p:tgtEl>
                                        <p:attrNameLst>
                                          <p:attrName>style.visibility</p:attrName>
                                        </p:attrNameLst>
                                      </p:cBhvr>
                                      <p:to>
                                        <p:strVal val="visible"/>
                                      </p:to>
                                    </p:set>
                                    <p:animEffect transition="in" filter="fade">
                                      <p:cBhvr>
                                        <p:cTn id="68" dur="2100"/>
                                        <p:tgtEl>
                                          <p:spTgt spid="41990"/>
                                        </p:tgtEl>
                                      </p:cBhvr>
                                    </p:animEffect>
                                    <p:anim calcmode="lin" valueType="num">
                                      <p:cBhvr>
                                        <p:cTn id="69" dur="2100" fill="hold"/>
                                        <p:tgtEl>
                                          <p:spTgt spid="41990"/>
                                        </p:tgtEl>
                                        <p:attrNameLst>
                                          <p:attrName>ppt_x</p:attrName>
                                        </p:attrNameLst>
                                      </p:cBhvr>
                                      <p:tavLst>
                                        <p:tav tm="0">
                                          <p:val>
                                            <p:strVal val="#ppt_x"/>
                                          </p:val>
                                        </p:tav>
                                        <p:tav tm="100000">
                                          <p:val>
                                            <p:strVal val="#ppt_x"/>
                                          </p:val>
                                        </p:tav>
                                      </p:tavLst>
                                    </p:anim>
                                    <p:anim calcmode="lin" valueType="num">
                                      <p:cBhvr>
                                        <p:cTn id="70" dur="2100" fill="hold"/>
                                        <p:tgtEl>
                                          <p:spTgt spid="41990"/>
                                        </p:tgtEl>
                                        <p:attrNameLst>
                                          <p:attrName>ppt_y</p:attrName>
                                        </p:attrNameLst>
                                      </p:cBhvr>
                                      <p:tavLst>
                                        <p:tav tm="0">
                                          <p:val>
                                            <p:strVal val="#ppt_y+.1"/>
                                          </p:val>
                                        </p:tav>
                                        <p:tav tm="100000">
                                          <p:val>
                                            <p:strVal val="#ppt_y"/>
                                          </p:val>
                                        </p:tav>
                                      </p:tavLst>
                                    </p:anim>
                                  </p:childTnLst>
                                </p:cTn>
                              </p:par>
                            </p:childTnLst>
                          </p:cTn>
                        </p:par>
                        <p:par>
                          <p:cTn id="71" fill="hold">
                            <p:stCondLst>
                              <p:cond delay="2100"/>
                            </p:stCondLst>
                            <p:childTnLst>
                              <p:par>
                                <p:cTn id="72" presetID="42" presetClass="entr" presetSubtype="0" fill="hold" nodeType="after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fade">
                                      <p:cBhvr>
                                        <p:cTn id="74" dur="1900"/>
                                        <p:tgtEl>
                                          <p:spTgt spid="3">
                                            <p:txEl>
                                              <p:pRg st="10" end="10"/>
                                            </p:txEl>
                                          </p:spTgt>
                                        </p:tgtEl>
                                      </p:cBhvr>
                                    </p:animEffect>
                                    <p:anim calcmode="lin" valueType="num">
                                      <p:cBhvr>
                                        <p:cTn id="75" dur="19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6" dur="1900" fill="hold"/>
                                        <p:tgtEl>
                                          <p:spTgt spid="3">
                                            <p:txEl>
                                              <p:pRg st="10" end="10"/>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1991"/>
                                        </p:tgtEl>
                                        <p:attrNameLst>
                                          <p:attrName>style.visibility</p:attrName>
                                        </p:attrNameLst>
                                      </p:cBhvr>
                                      <p:to>
                                        <p:strVal val="visible"/>
                                      </p:to>
                                    </p:set>
                                    <p:animEffect transition="in" filter="fade">
                                      <p:cBhvr>
                                        <p:cTn id="79" dur="1900"/>
                                        <p:tgtEl>
                                          <p:spTgt spid="41991"/>
                                        </p:tgtEl>
                                      </p:cBhvr>
                                    </p:animEffect>
                                    <p:anim calcmode="lin" valueType="num">
                                      <p:cBhvr>
                                        <p:cTn id="80" dur="1900" fill="hold"/>
                                        <p:tgtEl>
                                          <p:spTgt spid="41991"/>
                                        </p:tgtEl>
                                        <p:attrNameLst>
                                          <p:attrName>ppt_x</p:attrName>
                                        </p:attrNameLst>
                                      </p:cBhvr>
                                      <p:tavLst>
                                        <p:tav tm="0">
                                          <p:val>
                                            <p:strVal val="#ppt_x"/>
                                          </p:val>
                                        </p:tav>
                                        <p:tav tm="100000">
                                          <p:val>
                                            <p:strVal val="#ppt_x"/>
                                          </p:val>
                                        </p:tav>
                                      </p:tavLst>
                                    </p:anim>
                                    <p:anim calcmode="lin" valueType="num">
                                      <p:cBhvr>
                                        <p:cTn id="81" dur="1900" fill="hold"/>
                                        <p:tgtEl>
                                          <p:spTgt spid="41991"/>
                                        </p:tgtEl>
                                        <p:attrNameLst>
                                          <p:attrName>ppt_y</p:attrName>
                                        </p:attrNameLst>
                                      </p:cBhvr>
                                      <p:tavLst>
                                        <p:tav tm="0">
                                          <p:val>
                                            <p:strVal val="#ppt_y+.1"/>
                                          </p:val>
                                        </p:tav>
                                        <p:tav tm="100000">
                                          <p:val>
                                            <p:strVal val="#ppt_y"/>
                                          </p:val>
                                        </p:tav>
                                      </p:tavLst>
                                    </p:anim>
                                  </p:childTnLst>
                                </p:cTn>
                              </p:par>
                            </p:childTnLst>
                          </p:cTn>
                        </p:par>
                        <p:par>
                          <p:cTn id="82" fill="hold">
                            <p:stCondLst>
                              <p:cond delay="4000"/>
                            </p:stCondLst>
                            <p:childTnLst>
                              <p:par>
                                <p:cTn id="83" presetID="42" presetClass="entr" presetSubtype="0" fill="hold" nodeType="after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Effect transition="in" filter="fade">
                                      <p:cBhvr>
                                        <p:cTn id="85" dur="2000"/>
                                        <p:tgtEl>
                                          <p:spTgt spid="3">
                                            <p:txEl>
                                              <p:pRg st="11" end="11"/>
                                            </p:txEl>
                                          </p:spTgt>
                                        </p:tgtEl>
                                      </p:cBhvr>
                                    </p:animEffect>
                                    <p:anim calcmode="lin" valueType="num">
                                      <p:cBhvr>
                                        <p:cTn id="86"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7" dur="2000" fill="hold"/>
                                        <p:tgtEl>
                                          <p:spTgt spid="3">
                                            <p:txEl>
                                              <p:pRg st="11" end="11"/>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1992"/>
                                        </p:tgtEl>
                                        <p:attrNameLst>
                                          <p:attrName>style.visibility</p:attrName>
                                        </p:attrNameLst>
                                      </p:cBhvr>
                                      <p:to>
                                        <p:strVal val="visible"/>
                                      </p:to>
                                    </p:set>
                                    <p:animEffect transition="in" filter="fade">
                                      <p:cBhvr>
                                        <p:cTn id="90" dur="2000"/>
                                        <p:tgtEl>
                                          <p:spTgt spid="41992"/>
                                        </p:tgtEl>
                                      </p:cBhvr>
                                    </p:animEffect>
                                    <p:anim calcmode="lin" valueType="num">
                                      <p:cBhvr>
                                        <p:cTn id="91" dur="2000" fill="hold"/>
                                        <p:tgtEl>
                                          <p:spTgt spid="41992"/>
                                        </p:tgtEl>
                                        <p:attrNameLst>
                                          <p:attrName>ppt_x</p:attrName>
                                        </p:attrNameLst>
                                      </p:cBhvr>
                                      <p:tavLst>
                                        <p:tav tm="0">
                                          <p:val>
                                            <p:strVal val="#ppt_x"/>
                                          </p:val>
                                        </p:tav>
                                        <p:tav tm="100000">
                                          <p:val>
                                            <p:strVal val="#ppt_x"/>
                                          </p:val>
                                        </p:tav>
                                      </p:tavLst>
                                    </p:anim>
                                    <p:anim calcmode="lin" valueType="num">
                                      <p:cBhvr>
                                        <p:cTn id="92" dur="2000" fill="hold"/>
                                        <p:tgtEl>
                                          <p:spTgt spid="419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1" grpId="0" animBg="1"/>
      <p:bldP spid="419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R5MmDtLF_2c-8JH55RJayFcO0t4is_nawhtoCTsG0wltpxV8rEB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5715000" cy="838200"/>
          </a:xfrm>
        </p:spPr>
        <p:txBody>
          <a:bodyPr>
            <a:normAutofit/>
          </a:bodyPr>
          <a:lstStyle/>
          <a:p>
            <a:pPr algn="ctr" fontAlgn="auto">
              <a:spcAft>
                <a:spcPts val="0"/>
              </a:spcAft>
              <a:defRPr/>
            </a:pPr>
            <a:r>
              <a:rPr lang="en-US" sz="4000" dirty="0">
                <a:solidFill>
                  <a:srgbClr val="FFC000"/>
                </a:solidFill>
              </a:rPr>
              <a:t>So what does this mean?</a:t>
            </a:r>
          </a:p>
        </p:txBody>
      </p:sp>
      <p:pic>
        <p:nvPicPr>
          <p:cNvPr id="6" name="Picture 2" descr="https://encrypted-tbn1.gstatic.com/images?q=tbn:ANd9GcThPIph3zCk2nDmP_nOGB6wHOE7bGfPcW8TzjX2cS8QEtdHtGI9">
            <a:extLst>
              <a:ext uri="{FF2B5EF4-FFF2-40B4-BE49-F238E27FC236}">
                <a16:creationId xmlns:a16="http://schemas.microsoft.com/office/drawing/2014/main" id="{84BC200E-9F02-48F2-BFED-8E8211CE7A7F}"/>
              </a:ext>
            </a:extLst>
          </p:cNvPr>
          <p:cNvPicPr>
            <a:picLocks noGrp="1" noChangeAspect="1" noChangeArrowheads="1"/>
          </p:cNvPicPr>
          <p:nvPr>
            <p:ph idx="1"/>
          </p:nvPr>
        </p:nvPicPr>
        <p:blipFill>
          <a:blip r:embed="rId3" cstate="print"/>
          <a:srcRect/>
          <a:stretch>
            <a:fillRect/>
          </a:stretch>
        </p:blipFill>
        <p:spPr bwMode="auto">
          <a:xfrm>
            <a:off x="533400" y="1089091"/>
            <a:ext cx="7964310" cy="5658853"/>
          </a:xfrm>
          <a:prstGeom prst="rect">
            <a:avLst/>
          </a:prstGeom>
          <a:noFill/>
        </p:spPr>
      </p:pic>
    </p:spTree>
    <p:extLst>
      <p:ext uri="{BB962C8B-B14F-4D97-AF65-F5344CB8AC3E}">
        <p14:creationId xmlns:p14="http://schemas.microsoft.com/office/powerpoint/2010/main" val="1277065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91400" cy="838200"/>
          </a:xfrm>
        </p:spPr>
        <p:txBody>
          <a:bodyPr>
            <a:normAutofit/>
          </a:bodyPr>
          <a:lstStyle/>
          <a:p>
            <a:pPr algn="ctr" fontAlgn="auto">
              <a:spcAft>
                <a:spcPts val="0"/>
              </a:spcAft>
              <a:defRPr/>
            </a:pPr>
            <a:r>
              <a:rPr lang="en-US" sz="4000" dirty="0">
                <a:solidFill>
                  <a:srgbClr val="FFC000"/>
                </a:solidFill>
              </a:rPr>
              <a:t>Ground Power Units (GPUs)</a:t>
            </a:r>
          </a:p>
        </p:txBody>
      </p:sp>
      <p:sp>
        <p:nvSpPr>
          <p:cNvPr id="3" name="Content Placeholder 2"/>
          <p:cNvSpPr>
            <a:spLocks noGrp="1"/>
          </p:cNvSpPr>
          <p:nvPr>
            <p:ph idx="1"/>
          </p:nvPr>
        </p:nvSpPr>
        <p:spPr>
          <a:xfrm>
            <a:off x="0" y="1524000"/>
            <a:ext cx="3581400" cy="5181600"/>
          </a:xfrm>
        </p:spPr>
        <p:txBody>
          <a:bodyPr>
            <a:normAutofit fontScale="85000" lnSpcReduction="10000"/>
          </a:bodyPr>
          <a:lstStyle/>
          <a:p>
            <a:pPr marL="411480" fontAlgn="auto">
              <a:spcAft>
                <a:spcPts val="0"/>
              </a:spcAft>
              <a:buFont typeface="Wingdings"/>
              <a:buChar char=""/>
              <a:defRPr/>
            </a:pPr>
            <a:r>
              <a:rPr lang="en-US" dirty="0"/>
              <a:t>Ground Power Units provide electrical power to aircraft on the ground</a:t>
            </a:r>
          </a:p>
          <a:p>
            <a:pPr marL="411480" fontAlgn="auto">
              <a:spcAft>
                <a:spcPts val="0"/>
              </a:spcAft>
              <a:buFont typeface="Wingdings"/>
              <a:buChar char=""/>
              <a:defRPr/>
            </a:pPr>
            <a:r>
              <a:rPr lang="en-US" dirty="0"/>
              <a:t>They can provide</a:t>
            </a:r>
          </a:p>
          <a:p>
            <a:pPr marL="740664" lvl="1" fontAlgn="auto">
              <a:spcAft>
                <a:spcPts val="0"/>
              </a:spcAft>
              <a:buFont typeface="Wingdings"/>
              <a:buChar char=""/>
              <a:defRPr/>
            </a:pPr>
            <a:r>
              <a:rPr lang="en-US" dirty="0"/>
              <a:t>12 volts DC</a:t>
            </a:r>
          </a:p>
          <a:p>
            <a:pPr marL="740664" lvl="1" fontAlgn="auto">
              <a:spcAft>
                <a:spcPts val="0"/>
              </a:spcAft>
              <a:buFont typeface="Wingdings"/>
              <a:buChar char=""/>
              <a:defRPr/>
            </a:pPr>
            <a:r>
              <a:rPr lang="en-US" dirty="0"/>
              <a:t>28 volts DC</a:t>
            </a:r>
          </a:p>
          <a:p>
            <a:pPr marL="740664" lvl="1" fontAlgn="auto">
              <a:spcAft>
                <a:spcPts val="0"/>
              </a:spcAft>
              <a:buFont typeface="Wingdings"/>
              <a:buChar char=""/>
              <a:defRPr/>
            </a:pPr>
            <a:r>
              <a:rPr lang="en-US" dirty="0"/>
              <a:t>110/115 volts AC</a:t>
            </a:r>
          </a:p>
          <a:p>
            <a:pPr marL="411480" fontAlgn="auto">
              <a:spcAft>
                <a:spcPts val="0"/>
              </a:spcAft>
              <a:buFont typeface="Wingdings"/>
              <a:buChar char=""/>
              <a:defRPr/>
            </a:pPr>
            <a:r>
              <a:rPr lang="en-US" dirty="0"/>
              <a:t>Electrical power is provided by batteries or a generator  driven by a diesel or turbine engine.</a:t>
            </a:r>
          </a:p>
        </p:txBody>
      </p:sp>
      <p:pic>
        <p:nvPicPr>
          <p:cNvPr id="43012" name="Picture 2" descr="C:\Documents and Settings\flighline\My Documents\My Pictures\IMG_3319.jpg"/>
          <p:cNvPicPr>
            <a:picLocks noChangeAspect="1" noChangeArrowheads="1"/>
          </p:cNvPicPr>
          <p:nvPr/>
        </p:nvPicPr>
        <p:blipFill>
          <a:blip r:embed="rId2" cstate="print"/>
          <a:srcRect l="9868" t="13158" r="9868" b="9868"/>
          <a:stretch>
            <a:fillRect/>
          </a:stretch>
        </p:blipFill>
        <p:spPr bwMode="auto">
          <a:xfrm>
            <a:off x="3475441" y="1524000"/>
            <a:ext cx="5615817"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fade">
                                      <p:cBhvr>
                                        <p:cTn id="12" dur="1000"/>
                                        <p:tgtEl>
                                          <p:spTgt spid="43012"/>
                                        </p:tgtEl>
                                      </p:cBhvr>
                                    </p:animEffect>
                                    <p:anim calcmode="lin" valueType="num">
                                      <p:cBhvr>
                                        <p:cTn id="13" dur="1000" fill="hold"/>
                                        <p:tgtEl>
                                          <p:spTgt spid="43012"/>
                                        </p:tgtEl>
                                        <p:attrNameLst>
                                          <p:attrName>ppt_x</p:attrName>
                                        </p:attrNameLst>
                                      </p:cBhvr>
                                      <p:tavLst>
                                        <p:tav tm="0">
                                          <p:val>
                                            <p:strVal val="#ppt_x"/>
                                          </p:val>
                                        </p:tav>
                                        <p:tav tm="100000">
                                          <p:val>
                                            <p:strVal val="#ppt_x"/>
                                          </p:val>
                                        </p:tav>
                                      </p:tavLst>
                                    </p:anim>
                                    <p:anim calcmode="lin" valueType="num">
                                      <p:cBhvr>
                                        <p:cTn id="14" dur="1000" fill="hold"/>
                                        <p:tgtEl>
                                          <p:spTgt spid="430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ctr" fontAlgn="auto">
              <a:spcAft>
                <a:spcPts val="0"/>
              </a:spcAft>
              <a:defRPr/>
            </a:pPr>
            <a:r>
              <a:rPr lang="en-US" sz="4000" dirty="0">
                <a:solidFill>
                  <a:srgbClr val="FFC000"/>
                </a:solidFill>
              </a:rPr>
              <a:t>Ground Power Units cont’d.</a:t>
            </a:r>
          </a:p>
        </p:txBody>
      </p:sp>
      <p:sp>
        <p:nvSpPr>
          <p:cNvPr id="3" name="Content Placeholder 2"/>
          <p:cNvSpPr>
            <a:spLocks noGrp="1"/>
          </p:cNvSpPr>
          <p:nvPr>
            <p:ph idx="1"/>
          </p:nvPr>
        </p:nvSpPr>
        <p:spPr>
          <a:xfrm>
            <a:off x="19492" y="1554162"/>
            <a:ext cx="9048307" cy="5151438"/>
          </a:xfrm>
        </p:spPr>
        <p:txBody>
          <a:bodyPr>
            <a:normAutofit/>
          </a:bodyPr>
          <a:lstStyle/>
          <a:p>
            <a:pPr marL="411480">
              <a:defRPr/>
            </a:pPr>
            <a:r>
              <a:rPr lang="en-US" sz="3200" dirty="0"/>
              <a:t>GPUs can be started and run at low idle until it is needed (especially in winter).</a:t>
            </a:r>
          </a:p>
          <a:p>
            <a:pPr marL="411480">
              <a:defRPr/>
            </a:pPr>
            <a:r>
              <a:rPr lang="en-US" sz="3200" dirty="0"/>
              <a:t>Never connect or disconnect a GPU until the pilot or maintenance gives the ok.</a:t>
            </a:r>
          </a:p>
          <a:p>
            <a:pPr marL="411480" algn="ctr" fontAlgn="auto">
              <a:spcAft>
                <a:spcPts val="0"/>
              </a:spcAft>
              <a:buFont typeface="Wingdings"/>
              <a:buNone/>
              <a:defRPr/>
            </a:pPr>
            <a:r>
              <a:rPr lang="en-US" sz="3200" b="1" u="sng" dirty="0"/>
              <a:t>NOTE: </a:t>
            </a:r>
          </a:p>
          <a:p>
            <a:pPr marL="411480" algn="ctr" fontAlgn="auto">
              <a:spcAft>
                <a:spcPts val="0"/>
              </a:spcAft>
              <a:buFont typeface="Wingdings"/>
              <a:buNone/>
              <a:defRPr/>
            </a:pPr>
            <a:r>
              <a:rPr lang="en-US" sz="3200" b="1" dirty="0">
                <a:solidFill>
                  <a:srgbClr val="FF0000"/>
                </a:solidFill>
              </a:rPr>
              <a:t>ALWAYS ENSURE THE CABLE IS DE-</a:t>
            </a:r>
          </a:p>
          <a:p>
            <a:pPr marL="411480" algn="ctr" fontAlgn="auto">
              <a:spcAft>
                <a:spcPts val="0"/>
              </a:spcAft>
              <a:buFont typeface="Wingdings"/>
              <a:buNone/>
              <a:defRPr/>
            </a:pPr>
            <a:r>
              <a:rPr lang="en-US" sz="3200" b="1" dirty="0">
                <a:solidFill>
                  <a:srgbClr val="FF0000"/>
                </a:solidFill>
              </a:rPr>
              <a:t>ENERGIZED WHEN  CONNECTING / </a:t>
            </a:r>
          </a:p>
          <a:p>
            <a:pPr marL="411480" algn="ctr" fontAlgn="auto">
              <a:spcAft>
                <a:spcPts val="0"/>
              </a:spcAft>
              <a:buFont typeface="Wingdings"/>
              <a:buNone/>
              <a:defRPr/>
            </a:pPr>
            <a:r>
              <a:rPr lang="en-US" sz="3200" b="1" dirty="0">
                <a:solidFill>
                  <a:srgbClr val="FF0000"/>
                </a:solidFill>
              </a:rPr>
              <a:t>DISCONNECTING THE CABLE.</a:t>
            </a:r>
          </a:p>
          <a:p>
            <a:pPr marL="411480" algn="ctr" fontAlgn="auto">
              <a:spcAft>
                <a:spcPts val="0"/>
              </a:spcAft>
              <a:buFont typeface="Wingdings"/>
              <a:buNone/>
              <a:defRPr/>
            </a:pPr>
            <a:r>
              <a:rPr lang="en-US" b="1" dirty="0">
                <a:solidFill>
                  <a:srgbClr val="0070C0"/>
                </a:solidFill>
              </a:rPr>
              <a:t>(Explain AC Power Cable Safety features here)</a:t>
            </a:r>
            <a:endParaRPr lang="en-US" sz="32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448"/>
            <a:ext cx="7467600" cy="1139952"/>
          </a:xfrm>
        </p:spPr>
        <p:txBody>
          <a:bodyPr>
            <a:noAutofit/>
          </a:bodyPr>
          <a:lstStyle/>
          <a:p>
            <a:pPr algn="ctr"/>
            <a:r>
              <a:rPr lang="en-US" sz="4000" dirty="0"/>
              <a:t>GPU Connection Procedures</a:t>
            </a:r>
          </a:p>
        </p:txBody>
      </p:sp>
      <p:sp>
        <p:nvSpPr>
          <p:cNvPr id="3" name="Content Placeholder 2"/>
          <p:cNvSpPr>
            <a:spLocks noGrp="1"/>
          </p:cNvSpPr>
          <p:nvPr>
            <p:ph idx="1"/>
          </p:nvPr>
        </p:nvSpPr>
        <p:spPr>
          <a:xfrm>
            <a:off x="76200" y="1573618"/>
            <a:ext cx="8991600" cy="5128933"/>
          </a:xfrm>
        </p:spPr>
        <p:txBody>
          <a:bodyPr>
            <a:normAutofit/>
          </a:bodyPr>
          <a:lstStyle/>
          <a:p>
            <a:r>
              <a:rPr lang="en-US" dirty="0"/>
              <a:t>Take the GPU out of the hangar</a:t>
            </a:r>
          </a:p>
          <a:p>
            <a:r>
              <a:rPr lang="en-US" dirty="0"/>
              <a:t>Check the fluid levels</a:t>
            </a:r>
          </a:p>
          <a:p>
            <a:r>
              <a:rPr lang="en-US" dirty="0"/>
              <a:t>Hold the breaker switch in</a:t>
            </a:r>
          </a:p>
          <a:p>
            <a:r>
              <a:rPr lang="en-US" dirty="0"/>
              <a:t>Engage ignition of the motor</a:t>
            </a:r>
          </a:p>
          <a:p>
            <a:r>
              <a:rPr lang="en-US" dirty="0"/>
              <a:t>Place the GPU in position near the aircraft port, behind the aircraft and out of the </a:t>
            </a:r>
            <a:r>
              <a:rPr lang="en-US" dirty="0">
                <a:solidFill>
                  <a:srgbClr val="0070C0"/>
                </a:solidFill>
              </a:rPr>
              <a:t>slipstream</a:t>
            </a:r>
            <a:r>
              <a:rPr lang="en-US" dirty="0"/>
              <a:t> of the propeller or jet blast</a:t>
            </a:r>
          </a:p>
          <a:p>
            <a:r>
              <a:rPr lang="en-US" dirty="0"/>
              <a:t>Plug the GPU power cable into the aircraft ground  power port</a:t>
            </a:r>
          </a:p>
          <a:p>
            <a:pPr lvl="0">
              <a:buNone/>
            </a:pP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610600" cy="1063752"/>
          </a:xfrm>
        </p:spPr>
        <p:txBody>
          <a:bodyPr>
            <a:noAutofit/>
          </a:bodyPr>
          <a:lstStyle/>
          <a:p>
            <a:pPr algn="ctr"/>
            <a:r>
              <a:rPr lang="en-US" sz="4000" dirty="0">
                <a:solidFill>
                  <a:srgbClr val="F0AD00">
                    <a:satMod val="150000"/>
                  </a:srgbClr>
                </a:solidFill>
              </a:rPr>
              <a:t>GPU Connection Procedures </a:t>
            </a:r>
            <a:r>
              <a:rPr lang="en-US" sz="4000" dirty="0"/>
              <a:t>cont’d.</a:t>
            </a:r>
          </a:p>
        </p:txBody>
      </p:sp>
      <p:sp>
        <p:nvSpPr>
          <p:cNvPr id="3" name="Content Placeholder 2"/>
          <p:cNvSpPr>
            <a:spLocks noGrp="1"/>
          </p:cNvSpPr>
          <p:nvPr>
            <p:ph idx="1"/>
          </p:nvPr>
        </p:nvSpPr>
        <p:spPr>
          <a:xfrm>
            <a:off x="76200" y="1524000"/>
            <a:ext cx="4800600" cy="5029200"/>
          </a:xfrm>
        </p:spPr>
        <p:txBody>
          <a:bodyPr>
            <a:normAutofit/>
          </a:bodyPr>
          <a:lstStyle/>
          <a:p>
            <a:r>
              <a:rPr lang="en-US" sz="2800" dirty="0"/>
              <a:t>Wait for the pilot or maintenance to give the GPU connect signal</a:t>
            </a:r>
          </a:p>
          <a:p>
            <a:r>
              <a:rPr lang="en-US" sz="2800" dirty="0"/>
              <a:t>Activate the GPU power to the aircraft</a:t>
            </a:r>
          </a:p>
          <a:p>
            <a:r>
              <a:rPr lang="en-US" sz="2800" dirty="0"/>
              <a:t>Ensure proper voltage is delivered to the Aircraft</a:t>
            </a:r>
          </a:p>
          <a:p>
            <a:r>
              <a:rPr lang="en-US" sz="2800" dirty="0"/>
              <a:t>Confirm with the pilot/maintenance that  the GPU is powering the aircraft</a:t>
            </a:r>
          </a:p>
          <a:p>
            <a:endParaRPr lang="en-US" dirty="0"/>
          </a:p>
        </p:txBody>
      </p:sp>
      <p:pic>
        <p:nvPicPr>
          <p:cNvPr id="1026" name="Picture 2">
            <a:extLst>
              <a:ext uri="{FF2B5EF4-FFF2-40B4-BE49-F238E27FC236}">
                <a16:creationId xmlns:a16="http://schemas.microsoft.com/office/drawing/2014/main" id="{C813DBF2-5913-9A30-2879-DD5DFF4CB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350" y="2209800"/>
            <a:ext cx="4038600" cy="2694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8600"/>
            <a:ext cx="7086600" cy="911352"/>
          </a:xfrm>
        </p:spPr>
        <p:txBody>
          <a:bodyPr>
            <a:noAutofit/>
          </a:bodyPr>
          <a:lstStyle/>
          <a:p>
            <a:r>
              <a:rPr lang="en-US" sz="4000" dirty="0"/>
              <a:t>GPU Disconnection Procedures</a:t>
            </a:r>
          </a:p>
        </p:txBody>
      </p:sp>
      <p:sp>
        <p:nvSpPr>
          <p:cNvPr id="3" name="Content Placeholder 2"/>
          <p:cNvSpPr>
            <a:spLocks noGrp="1"/>
          </p:cNvSpPr>
          <p:nvPr>
            <p:ph idx="1"/>
          </p:nvPr>
        </p:nvSpPr>
        <p:spPr>
          <a:xfrm>
            <a:off x="76200" y="1527048"/>
            <a:ext cx="8991600" cy="5254752"/>
          </a:xfrm>
        </p:spPr>
        <p:txBody>
          <a:bodyPr>
            <a:normAutofit fontScale="92500" lnSpcReduction="10000"/>
          </a:bodyPr>
          <a:lstStyle/>
          <a:p>
            <a:r>
              <a:rPr lang="en-US" dirty="0"/>
              <a:t>Wait for pilot or marshaller to give the GPU disconnect signal</a:t>
            </a:r>
          </a:p>
          <a:p>
            <a:r>
              <a:rPr lang="en-US" dirty="0"/>
              <a:t>Switch power to the aircraft </a:t>
            </a:r>
            <a:r>
              <a:rPr lang="en-US" b="1" dirty="0"/>
              <a:t>‘OFF’</a:t>
            </a:r>
          </a:p>
          <a:p>
            <a:pPr lvl="0"/>
            <a:r>
              <a:rPr lang="en-US" dirty="0"/>
              <a:t>Disconnect the cable from the aircraft GPU port and wrap it around the GPU </a:t>
            </a:r>
            <a:r>
              <a:rPr lang="en-US" b="1" dirty="0">
                <a:solidFill>
                  <a:srgbClr val="0070C0"/>
                </a:solidFill>
              </a:rPr>
              <a:t>(Why?)</a:t>
            </a:r>
          </a:p>
          <a:p>
            <a:pPr lvl="0"/>
            <a:r>
              <a:rPr lang="en-US" dirty="0"/>
              <a:t>Inform the pilot/marshaller (via marshalling signal) that the GPU has been disconnected</a:t>
            </a:r>
          </a:p>
          <a:p>
            <a:r>
              <a:rPr lang="en-US" dirty="0"/>
              <a:t>Tow the GPU away slowly</a:t>
            </a:r>
          </a:p>
          <a:p>
            <a:pPr lvl="0"/>
            <a:r>
              <a:rPr lang="en-US" dirty="0"/>
              <a:t>Let the GPU run for 5 minutes to recharge batteries (if applicable) </a:t>
            </a:r>
          </a:p>
          <a:p>
            <a:pPr lvl="0"/>
            <a:r>
              <a:rPr lang="en-US" dirty="0"/>
              <a:t>Shut the GPU down</a:t>
            </a:r>
          </a:p>
          <a:p>
            <a:pPr lvl="0"/>
            <a:r>
              <a:rPr lang="en-US" dirty="0"/>
              <a:t>Recheck fluids and top up if necessary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13" y="64153"/>
            <a:ext cx="6834187" cy="697847"/>
          </a:xfrm>
        </p:spPr>
        <p:txBody>
          <a:bodyPr>
            <a:normAutofit fontScale="90000"/>
          </a:bodyPr>
          <a:lstStyle/>
          <a:p>
            <a:pPr algn="ctr" fontAlgn="auto">
              <a:spcAft>
                <a:spcPts val="0"/>
              </a:spcAft>
              <a:defRPr/>
            </a:pPr>
            <a:r>
              <a:rPr lang="en-US" sz="4000" dirty="0">
                <a:solidFill>
                  <a:srgbClr val="FFC000"/>
                </a:solidFill>
              </a:rPr>
              <a:t>GPU Control Panel (typical)</a:t>
            </a:r>
          </a:p>
        </p:txBody>
      </p:sp>
      <p:pic>
        <p:nvPicPr>
          <p:cNvPr id="45059" name="Picture 2" descr="C:\Documents and Settings\flighline\My Documents\My Pictures\IMG_3320.jpg"/>
          <p:cNvPicPr>
            <a:picLocks noGrp="1" noChangeAspect="1" noChangeArrowheads="1"/>
          </p:cNvPicPr>
          <p:nvPr>
            <p:ph idx="1"/>
          </p:nvPr>
        </p:nvPicPr>
        <p:blipFill>
          <a:blip r:embed="rId2" cstate="print"/>
          <a:stretch>
            <a:fillRect/>
          </a:stretch>
        </p:blipFill>
        <p:spPr>
          <a:xfrm>
            <a:off x="685800" y="756683"/>
            <a:ext cx="7924800" cy="594571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35152"/>
          </a:xfrm>
        </p:spPr>
        <p:txBody>
          <a:bodyPr>
            <a:normAutofit/>
          </a:bodyPr>
          <a:lstStyle/>
          <a:p>
            <a:pPr algn="ctr"/>
            <a:r>
              <a:rPr lang="en-CA" sz="4000" dirty="0"/>
              <a:t>2</a:t>
            </a:r>
            <a:r>
              <a:rPr lang="en-CA" sz="4000" baseline="30000" dirty="0"/>
              <a:t>nd</a:t>
            </a:r>
            <a:r>
              <a:rPr lang="en-CA" sz="4000" dirty="0"/>
              <a:t> way to find FBO Information</a:t>
            </a:r>
          </a:p>
        </p:txBody>
      </p:sp>
      <p:sp>
        <p:nvSpPr>
          <p:cNvPr id="3" name="Content Placeholder 2"/>
          <p:cNvSpPr>
            <a:spLocks noGrp="1"/>
          </p:cNvSpPr>
          <p:nvPr>
            <p:ph idx="1"/>
          </p:nvPr>
        </p:nvSpPr>
        <p:spPr>
          <a:xfrm>
            <a:off x="179511" y="1417496"/>
            <a:ext cx="8784976" cy="2163904"/>
          </a:xfrm>
        </p:spPr>
        <p:txBody>
          <a:bodyPr/>
          <a:lstStyle/>
          <a:p>
            <a:r>
              <a:rPr lang="en-CA" b="1" dirty="0">
                <a:hlinkClick r:id="rId2"/>
              </a:rPr>
              <a:t>www.skyvector.com</a:t>
            </a:r>
            <a:endParaRPr lang="en-CA" b="1" dirty="0"/>
          </a:p>
          <a:p>
            <a:pPr lvl="1"/>
            <a:r>
              <a:rPr lang="en-CA" dirty="0"/>
              <a:t>On the top right click on the ‘Layers’ button</a:t>
            </a:r>
          </a:p>
          <a:p>
            <a:pPr lvl="1"/>
            <a:r>
              <a:rPr lang="en-CA" dirty="0"/>
              <a:t>Select the FBO tab.</a:t>
            </a:r>
          </a:p>
          <a:p>
            <a:pPr lvl="2"/>
            <a:r>
              <a:rPr lang="en-CA" dirty="0"/>
              <a:t>Gas prices will be available at a glance across the country.</a:t>
            </a:r>
          </a:p>
          <a:p>
            <a:endParaRPr lang="en-CA" dirty="0"/>
          </a:p>
        </p:txBody>
      </p:sp>
      <p:pic>
        <p:nvPicPr>
          <p:cNvPr id="4" name="Picture 3">
            <a:extLst>
              <a:ext uri="{FF2B5EF4-FFF2-40B4-BE49-F238E27FC236}">
                <a16:creationId xmlns:a16="http://schemas.microsoft.com/office/drawing/2014/main" id="{7B33C8B1-A829-4E9D-9AC7-7FA64B0C5CD5}"/>
              </a:ext>
            </a:extLst>
          </p:cNvPr>
          <p:cNvPicPr>
            <a:picLocks noChangeAspect="1"/>
          </p:cNvPicPr>
          <p:nvPr/>
        </p:nvPicPr>
        <p:blipFill>
          <a:blip r:embed="rId3"/>
          <a:stretch>
            <a:fillRect/>
          </a:stretch>
        </p:blipFill>
        <p:spPr>
          <a:xfrm>
            <a:off x="2357437" y="3581400"/>
            <a:ext cx="4429125" cy="3276600"/>
          </a:xfrm>
          <a:prstGeom prst="rect">
            <a:avLst/>
          </a:prstGeom>
        </p:spPr>
      </p:pic>
    </p:spTree>
    <p:extLst>
      <p:ext uri="{BB962C8B-B14F-4D97-AF65-F5344CB8AC3E}">
        <p14:creationId xmlns:p14="http://schemas.microsoft.com/office/powerpoint/2010/main" val="25412230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63752"/>
          </a:xfrm>
        </p:spPr>
        <p:txBody>
          <a:bodyPr>
            <a:normAutofit/>
          </a:bodyPr>
          <a:lstStyle/>
          <a:p>
            <a:pPr algn="ctr" fontAlgn="auto">
              <a:spcAft>
                <a:spcPts val="0"/>
              </a:spcAft>
              <a:defRPr/>
            </a:pPr>
            <a:r>
              <a:rPr lang="en-US" sz="4000" dirty="0">
                <a:solidFill>
                  <a:srgbClr val="FFC000"/>
                </a:solidFill>
              </a:rPr>
              <a:t>Airfield Security</a:t>
            </a:r>
          </a:p>
        </p:txBody>
      </p:sp>
      <p:sp>
        <p:nvSpPr>
          <p:cNvPr id="3" name="Content Placeholder 2"/>
          <p:cNvSpPr>
            <a:spLocks noGrp="1"/>
          </p:cNvSpPr>
          <p:nvPr>
            <p:ph idx="1"/>
          </p:nvPr>
        </p:nvSpPr>
        <p:spPr>
          <a:xfrm>
            <a:off x="152400" y="1600200"/>
            <a:ext cx="8839200" cy="5102352"/>
          </a:xfrm>
        </p:spPr>
        <p:txBody>
          <a:bodyPr>
            <a:normAutofit fontScale="92500" lnSpcReduction="10000"/>
          </a:bodyPr>
          <a:lstStyle/>
          <a:p>
            <a:pPr marL="411480" fontAlgn="auto">
              <a:spcAft>
                <a:spcPts val="0"/>
              </a:spcAft>
              <a:buFont typeface="Wingdings"/>
              <a:buChar char=""/>
              <a:defRPr/>
            </a:pPr>
            <a:r>
              <a:rPr lang="en-US" dirty="0"/>
              <a:t>Walls, locked doors, fences, and locked gates form a security perimeter around the airport’s movement area. Report any breaches (Doors/Gates that don’t lock) immediately.</a:t>
            </a:r>
          </a:p>
          <a:p>
            <a:pPr marL="411480" fontAlgn="auto">
              <a:spcAft>
                <a:spcPts val="0"/>
              </a:spcAft>
              <a:buFont typeface="Wingdings"/>
              <a:buChar char=""/>
              <a:defRPr/>
            </a:pPr>
            <a:r>
              <a:rPr lang="en-US" dirty="0"/>
              <a:t>Some personnel are issued passes which act as door keycards and identification.</a:t>
            </a:r>
          </a:p>
          <a:p>
            <a:pPr marL="411480" fontAlgn="auto">
              <a:spcAft>
                <a:spcPts val="0"/>
              </a:spcAft>
              <a:buFont typeface="Wingdings"/>
              <a:buChar char=""/>
              <a:defRPr/>
            </a:pPr>
            <a:r>
              <a:rPr lang="en-US" dirty="0"/>
              <a:t>Any persons in the restricted (movement) area who you do not recognize and are acting suspicious should be confronted. If they cannot produce a pass or pilot license, they should be reported to your supervisor and escorted out of the restricted 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63752"/>
          </a:xfrm>
        </p:spPr>
        <p:txBody>
          <a:bodyPr>
            <a:normAutofit/>
          </a:bodyPr>
          <a:lstStyle/>
          <a:p>
            <a:pPr algn="ctr" fontAlgn="auto">
              <a:spcAft>
                <a:spcPts val="0"/>
              </a:spcAft>
              <a:defRPr/>
            </a:pPr>
            <a:r>
              <a:rPr lang="en-US" sz="4000" dirty="0">
                <a:solidFill>
                  <a:srgbClr val="FFC000"/>
                </a:solidFill>
              </a:rPr>
              <a:t>GATE OPERATIONS</a:t>
            </a:r>
          </a:p>
        </p:txBody>
      </p:sp>
      <p:sp>
        <p:nvSpPr>
          <p:cNvPr id="38915" name="Content Placeholder 2"/>
          <p:cNvSpPr>
            <a:spLocks noGrp="1"/>
          </p:cNvSpPr>
          <p:nvPr>
            <p:ph idx="1"/>
          </p:nvPr>
        </p:nvSpPr>
        <p:spPr>
          <a:xfrm>
            <a:off x="76200" y="1573620"/>
            <a:ext cx="8991600" cy="5128932"/>
          </a:xfrm>
        </p:spPr>
        <p:txBody>
          <a:bodyPr>
            <a:normAutofit/>
          </a:bodyPr>
          <a:lstStyle/>
          <a:p>
            <a:r>
              <a:rPr lang="en-US" dirty="0"/>
              <a:t>Some vehicles have remote gate openers.</a:t>
            </a:r>
          </a:p>
          <a:p>
            <a:r>
              <a:rPr lang="en-US" dirty="0"/>
              <a:t>Some gates can also be opened by a combo keypad. Many times there is a guard.</a:t>
            </a:r>
          </a:p>
          <a:p>
            <a:r>
              <a:rPr lang="en-US" dirty="0"/>
              <a:t>Whoever opens a gate is responsible for ensuring it closes behind them. </a:t>
            </a:r>
            <a:r>
              <a:rPr lang="en-US" b="1" dirty="0"/>
              <a:t>Do not drive away until the gate is fully closed.</a:t>
            </a:r>
          </a:p>
          <a:p>
            <a:r>
              <a:rPr lang="en-US" b="1" dirty="0"/>
              <a:t>IMMEDIATELY</a:t>
            </a:r>
            <a:r>
              <a:rPr lang="en-US" dirty="0"/>
              <a:t> Report any gate that does not close. This is a security risk.</a:t>
            </a:r>
          </a:p>
          <a:p>
            <a:r>
              <a:rPr lang="en-US" b="1" dirty="0">
                <a:solidFill>
                  <a:srgbClr val="0070C0"/>
                </a:solidFill>
              </a:rPr>
              <a:t>Who is Secret Sam?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tgtEl>
                                          <p:spTgt spid="38915">
                                            <p:txEl>
                                              <p:pRg st="2" end="2"/>
                                            </p:txEl>
                                          </p:spTgt>
                                        </p:tgtEl>
                                      </p:cBhvr>
                                    </p:animEffect>
                                    <p:anim calcmode="lin" valueType="num">
                                      <p:cBhvr>
                                        <p:cTn id="2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915">
                                            <p:txEl>
                                              <p:pRg st="3" end="3"/>
                                            </p:txEl>
                                          </p:spTgt>
                                        </p:tgtEl>
                                        <p:attrNameLst>
                                          <p:attrName>style.visibility</p:attrName>
                                        </p:attrNameLst>
                                      </p:cBhvr>
                                      <p:to>
                                        <p:strVal val="visible"/>
                                      </p:to>
                                    </p:set>
                                    <p:animEffect transition="in" filter="fade">
                                      <p:cBhvr>
                                        <p:cTn id="28" dur="1000"/>
                                        <p:tgtEl>
                                          <p:spTgt spid="38915">
                                            <p:txEl>
                                              <p:pRg st="3" end="3"/>
                                            </p:txEl>
                                          </p:spTgt>
                                        </p:tgtEl>
                                      </p:cBhvr>
                                    </p:animEffect>
                                    <p:anim calcmode="lin" valueType="num">
                                      <p:cBhvr>
                                        <p:cTn id="29"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8915">
                                            <p:txEl>
                                              <p:pRg st="4" end="4"/>
                                            </p:txEl>
                                          </p:spTgt>
                                        </p:tgtEl>
                                        <p:attrNameLst>
                                          <p:attrName>style.visibility</p:attrName>
                                        </p:attrNameLst>
                                      </p:cBhvr>
                                      <p:to>
                                        <p:strVal val="visible"/>
                                      </p:to>
                                    </p:set>
                                    <p:animEffect transition="in" filter="fade">
                                      <p:cBhvr>
                                        <p:cTn id="35" dur="1000"/>
                                        <p:tgtEl>
                                          <p:spTgt spid="38915">
                                            <p:txEl>
                                              <p:pRg st="4" end="4"/>
                                            </p:txEl>
                                          </p:spTgt>
                                        </p:tgtEl>
                                      </p:cBhvr>
                                    </p:animEffect>
                                    <p:anim calcmode="lin" valueType="num">
                                      <p:cBhvr>
                                        <p:cTn id="36"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5448"/>
            <a:ext cx="8229600" cy="835152"/>
          </a:xfrm>
        </p:spPr>
        <p:txBody>
          <a:bodyPr>
            <a:normAutofit/>
          </a:bodyPr>
          <a:lstStyle/>
          <a:p>
            <a:pPr algn="ctr"/>
            <a:r>
              <a:rPr lang="en-US" sz="4000" dirty="0">
                <a:solidFill>
                  <a:srgbClr val="F0AD00">
                    <a:satMod val="150000"/>
                  </a:srgbClr>
                </a:solidFill>
              </a:rPr>
              <a:t>Airport &amp; Ramp Safety </a:t>
            </a:r>
            <a:endParaRPr lang="en-US" sz="4000" dirty="0"/>
          </a:p>
        </p:txBody>
      </p:sp>
      <p:pic>
        <p:nvPicPr>
          <p:cNvPr id="4" name="Online Media 3" title="Ramps Safety at Zurich Airport">
            <a:hlinkClick r:id="" action="ppaction://media"/>
            <a:extLst>
              <a:ext uri="{FF2B5EF4-FFF2-40B4-BE49-F238E27FC236}">
                <a16:creationId xmlns:a16="http://schemas.microsoft.com/office/drawing/2014/main" id="{D359DCCE-0766-0B40-E21C-74B77AFECD8E}"/>
              </a:ext>
            </a:extLst>
          </p:cNvPr>
          <p:cNvPicPr>
            <a:picLocks noRot="1" noChangeAspect="1"/>
          </p:cNvPicPr>
          <p:nvPr>
            <a:videoFile r:link="rId1"/>
          </p:nvPr>
        </p:nvPicPr>
        <p:blipFill>
          <a:blip r:embed="rId3"/>
          <a:stretch>
            <a:fillRect/>
          </a:stretch>
        </p:blipFill>
        <p:spPr>
          <a:xfrm>
            <a:off x="509124" y="1981200"/>
            <a:ext cx="8125752" cy="4591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63752"/>
          </a:xfrm>
        </p:spPr>
        <p:txBody>
          <a:bodyPr>
            <a:normAutofit/>
          </a:bodyPr>
          <a:lstStyle/>
          <a:p>
            <a:pPr algn="ctr" fontAlgn="auto">
              <a:spcAft>
                <a:spcPts val="0"/>
              </a:spcAft>
              <a:defRPr/>
            </a:pPr>
            <a:r>
              <a:rPr lang="en-US" sz="4400" dirty="0">
                <a:solidFill>
                  <a:srgbClr val="FFC000"/>
                </a:solidFill>
              </a:rPr>
              <a:t>You still here?</a:t>
            </a:r>
          </a:p>
        </p:txBody>
      </p:sp>
      <p:pic>
        <p:nvPicPr>
          <p:cNvPr id="9" name="Content Placeholder 8">
            <a:extLst>
              <a:ext uri="{FF2B5EF4-FFF2-40B4-BE49-F238E27FC236}">
                <a16:creationId xmlns:a16="http://schemas.microsoft.com/office/drawing/2014/main" id="{62E1DEEF-FE63-46F5-BFB2-E841D6823B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632336"/>
            <a:ext cx="6705600" cy="5025160"/>
          </a:xfrm>
        </p:spPr>
      </p:pic>
    </p:spTree>
    <p:extLst>
      <p:ext uri="{BB962C8B-B14F-4D97-AF65-F5344CB8AC3E}">
        <p14:creationId xmlns:p14="http://schemas.microsoft.com/office/powerpoint/2010/main" val="180009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950" y="143872"/>
            <a:ext cx="3289300" cy="999128"/>
          </a:xfrm>
        </p:spPr>
        <p:txBody>
          <a:bodyPr>
            <a:normAutofit fontScale="90000"/>
          </a:bodyPr>
          <a:lstStyle/>
          <a:p>
            <a:pPr algn="ctr"/>
            <a:r>
              <a:rPr lang="en-CA" sz="4000" dirty="0">
                <a:solidFill>
                  <a:schemeClr val="tx1">
                    <a:lumMod val="50000"/>
                    <a:lumOff val="50000"/>
                  </a:schemeClr>
                </a:solidFill>
              </a:rPr>
              <a:t>Assignment #1</a:t>
            </a:r>
            <a:br>
              <a:rPr lang="en-CA" sz="4000" dirty="0">
                <a:solidFill>
                  <a:schemeClr val="tx1">
                    <a:lumMod val="50000"/>
                    <a:lumOff val="50000"/>
                  </a:schemeClr>
                </a:solidFill>
              </a:rPr>
            </a:br>
            <a:r>
              <a:rPr lang="en-CA" sz="2400" dirty="0">
                <a:solidFill>
                  <a:schemeClr val="tx1">
                    <a:lumMod val="50000"/>
                    <a:lumOff val="50000"/>
                  </a:schemeClr>
                </a:solidFill>
              </a:rPr>
              <a:t>(Available online now)</a:t>
            </a:r>
            <a:endParaRPr lang="en-CA" sz="4000" dirty="0">
              <a:solidFill>
                <a:schemeClr val="tx1">
                  <a:lumMod val="50000"/>
                  <a:lumOff val="50000"/>
                </a:schemeClr>
              </a:solidFill>
            </a:endParaRPr>
          </a:p>
        </p:txBody>
      </p:sp>
      <p:pic>
        <p:nvPicPr>
          <p:cNvPr id="4" name="Picture 3">
            <a:extLst>
              <a:ext uri="{FF2B5EF4-FFF2-40B4-BE49-F238E27FC236}">
                <a16:creationId xmlns:a16="http://schemas.microsoft.com/office/drawing/2014/main" id="{7CAEDC05-CE55-5CBC-6B8F-D1ACABF78036}"/>
              </a:ext>
            </a:extLst>
          </p:cNvPr>
          <p:cNvPicPr>
            <a:picLocks noChangeAspect="1"/>
          </p:cNvPicPr>
          <p:nvPr/>
        </p:nvPicPr>
        <p:blipFill>
          <a:blip r:embed="rId2"/>
          <a:stretch>
            <a:fillRect/>
          </a:stretch>
        </p:blipFill>
        <p:spPr>
          <a:xfrm>
            <a:off x="3733800" y="304800"/>
            <a:ext cx="4878711" cy="6452358"/>
          </a:xfrm>
          <a:prstGeom prst="rect">
            <a:avLst/>
          </a:prstGeom>
        </p:spPr>
      </p:pic>
    </p:spTree>
    <p:extLst>
      <p:ext uri="{BB962C8B-B14F-4D97-AF65-F5344CB8AC3E}">
        <p14:creationId xmlns:p14="http://schemas.microsoft.com/office/powerpoint/2010/main" val="383188865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35152"/>
          </a:xfrm>
        </p:spPr>
        <p:txBody>
          <a:bodyPr>
            <a:normAutofit/>
          </a:bodyPr>
          <a:lstStyle/>
          <a:p>
            <a:pPr algn="ctr"/>
            <a:r>
              <a:rPr lang="en-CA" sz="4000" dirty="0"/>
              <a:t>Homework</a:t>
            </a:r>
          </a:p>
        </p:txBody>
      </p:sp>
      <p:sp>
        <p:nvSpPr>
          <p:cNvPr id="3" name="Content Placeholder 2"/>
          <p:cNvSpPr>
            <a:spLocks noGrp="1"/>
          </p:cNvSpPr>
          <p:nvPr>
            <p:ph idx="1"/>
          </p:nvPr>
        </p:nvSpPr>
        <p:spPr>
          <a:xfrm>
            <a:off x="152400" y="1524000"/>
            <a:ext cx="8763000" cy="3962400"/>
          </a:xfrm>
        </p:spPr>
        <p:txBody>
          <a:bodyPr>
            <a:normAutofit fontScale="85000" lnSpcReduction="20000"/>
          </a:bodyPr>
          <a:lstStyle/>
          <a:p>
            <a:r>
              <a:rPr lang="en-CA" dirty="0"/>
              <a:t>Start getting familiar with the </a:t>
            </a:r>
            <a:r>
              <a:rPr lang="en-CA" b="1" dirty="0"/>
              <a:t>Study Guide for the Restricted Operator Certificate with Aeronautical Qualification (ROC-A)</a:t>
            </a:r>
            <a:r>
              <a:rPr lang="en-CA" dirty="0"/>
              <a:t>. </a:t>
            </a:r>
          </a:p>
          <a:p>
            <a:r>
              <a:rPr lang="en-CA" sz="1900" dirty="0">
                <a:hlinkClick r:id="rId3"/>
              </a:rPr>
              <a:t>https://www.ic.gc.ca/eic/site/smt-gst.nsf/vwapj/ric21-upd-oct-2011.pdf/$FILE/ric21-upd-oct-2011.pdf</a:t>
            </a:r>
            <a:endParaRPr lang="en-CA" sz="1900" dirty="0"/>
          </a:p>
          <a:p>
            <a:endParaRPr lang="en-CA" sz="1900" dirty="0"/>
          </a:p>
          <a:p>
            <a:pPr>
              <a:buNone/>
            </a:pPr>
            <a:endParaRPr lang="en-CA" dirty="0"/>
          </a:p>
          <a:p>
            <a:r>
              <a:rPr lang="en-CA" dirty="0"/>
              <a:t>Also start getting familiar with marshalling signals as found in the AIM-AIR. </a:t>
            </a:r>
            <a:r>
              <a:rPr lang="en-CA" b="1" dirty="0"/>
              <a:t>(Self Study)</a:t>
            </a:r>
          </a:p>
          <a:p>
            <a:r>
              <a:rPr lang="en-CA" dirty="0"/>
              <a:t>TC AIM – 1.8 Marshalling Signals p392 to 396</a:t>
            </a:r>
          </a:p>
          <a:p>
            <a:endParaRPr lang="en-CA" dirty="0"/>
          </a:p>
          <a:p>
            <a:r>
              <a:rPr lang="en-CA" dirty="0"/>
              <a:t>Posted on Black Board </a:t>
            </a:r>
          </a:p>
        </p:txBody>
      </p:sp>
    </p:spTree>
    <p:extLst>
      <p:ext uri="{BB962C8B-B14F-4D97-AF65-F5344CB8AC3E}">
        <p14:creationId xmlns:p14="http://schemas.microsoft.com/office/powerpoint/2010/main" val="4307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35152"/>
          </a:xfrm>
        </p:spPr>
        <p:txBody>
          <a:bodyPr/>
          <a:lstStyle/>
          <a:p>
            <a:pPr algn="ctr" fontAlgn="auto">
              <a:spcAft>
                <a:spcPts val="0"/>
              </a:spcAft>
              <a:defRPr/>
            </a:pPr>
            <a:r>
              <a:rPr lang="en-US" dirty="0">
                <a:solidFill>
                  <a:schemeClr val="tx2">
                    <a:satMod val="200000"/>
                  </a:schemeClr>
                </a:solidFill>
              </a:rPr>
              <a:t> </a:t>
            </a:r>
            <a:r>
              <a:rPr lang="en-US" sz="4000" dirty="0">
                <a:solidFill>
                  <a:srgbClr val="FFC000"/>
                </a:solidFill>
              </a:rPr>
              <a:t>Topics for today</a:t>
            </a:r>
          </a:p>
        </p:txBody>
      </p:sp>
      <p:sp>
        <p:nvSpPr>
          <p:cNvPr id="9219" name="Content Placeholder 2"/>
          <p:cNvSpPr>
            <a:spLocks noGrp="1"/>
          </p:cNvSpPr>
          <p:nvPr>
            <p:ph idx="1"/>
          </p:nvPr>
        </p:nvSpPr>
        <p:spPr>
          <a:xfrm>
            <a:off x="152400" y="1524000"/>
            <a:ext cx="8839200" cy="5178551"/>
          </a:xfrm>
        </p:spPr>
        <p:txBody>
          <a:bodyPr>
            <a:normAutofit/>
          </a:bodyPr>
          <a:lstStyle/>
          <a:p>
            <a:r>
              <a:rPr lang="en-US" b="1" dirty="0"/>
              <a:t>Typical Equipment</a:t>
            </a:r>
          </a:p>
          <a:p>
            <a:r>
              <a:rPr lang="en-US" b="1" dirty="0"/>
              <a:t>Ramp Arrival</a:t>
            </a:r>
          </a:p>
          <a:p>
            <a:r>
              <a:rPr lang="en-US" b="1" dirty="0"/>
              <a:t>Wing Walking</a:t>
            </a:r>
          </a:p>
          <a:p>
            <a:r>
              <a:rPr lang="en-US" b="1" dirty="0"/>
              <a:t>Hangar Operations</a:t>
            </a:r>
          </a:p>
          <a:p>
            <a:r>
              <a:rPr lang="en-US" b="1" dirty="0"/>
              <a:t>Airside Vehicle Operations</a:t>
            </a:r>
          </a:p>
          <a:p>
            <a:r>
              <a:rPr lang="en-US" b="1" dirty="0"/>
              <a:t>Airside Markings/Lights</a:t>
            </a:r>
          </a:p>
          <a:p>
            <a:r>
              <a:rPr lang="en-US" b="1" dirty="0"/>
              <a:t>GPU Operation/Safety</a:t>
            </a:r>
          </a:p>
          <a:p>
            <a:r>
              <a:rPr lang="en-US" b="1" dirty="0"/>
              <a:t>Airfield Security</a:t>
            </a:r>
          </a:p>
          <a:p>
            <a:pPr marL="118872" indent="0">
              <a:buNone/>
            </a:pPr>
            <a:endParaRPr lang="en-US"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fade">
                                      <p:cBhvr>
                                        <p:cTn id="28" dur="1000"/>
                                        <p:tgtEl>
                                          <p:spTgt spid="9219">
                                            <p:txEl>
                                              <p:pRg st="3" end="3"/>
                                            </p:txEl>
                                          </p:spTgt>
                                        </p:tgtEl>
                                      </p:cBhvr>
                                    </p:animEffect>
                                    <p:anim calcmode="lin" valueType="num">
                                      <p:cBhvr>
                                        <p:cTn id="29"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219">
                                            <p:txEl>
                                              <p:pRg st="4" end="4"/>
                                            </p:txEl>
                                          </p:spTgt>
                                        </p:tgtEl>
                                        <p:attrNameLst>
                                          <p:attrName>style.visibility</p:attrName>
                                        </p:attrNameLst>
                                      </p:cBhvr>
                                      <p:to>
                                        <p:strVal val="visible"/>
                                      </p:to>
                                    </p:set>
                                    <p:animEffect transition="in" filter="fade">
                                      <p:cBhvr>
                                        <p:cTn id="35" dur="1000"/>
                                        <p:tgtEl>
                                          <p:spTgt spid="9219">
                                            <p:txEl>
                                              <p:pRg st="4" end="4"/>
                                            </p:txEl>
                                          </p:spTgt>
                                        </p:tgtEl>
                                      </p:cBhvr>
                                    </p:animEffect>
                                    <p:anim calcmode="lin" valueType="num">
                                      <p:cBhvr>
                                        <p:cTn id="36"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219">
                                            <p:txEl>
                                              <p:pRg st="5" end="5"/>
                                            </p:txEl>
                                          </p:spTgt>
                                        </p:tgtEl>
                                        <p:attrNameLst>
                                          <p:attrName>style.visibility</p:attrName>
                                        </p:attrNameLst>
                                      </p:cBhvr>
                                      <p:to>
                                        <p:strVal val="visible"/>
                                      </p:to>
                                    </p:set>
                                    <p:animEffect transition="in" filter="fade">
                                      <p:cBhvr>
                                        <p:cTn id="42" dur="1000"/>
                                        <p:tgtEl>
                                          <p:spTgt spid="9219">
                                            <p:txEl>
                                              <p:pRg st="5" end="5"/>
                                            </p:txEl>
                                          </p:spTgt>
                                        </p:tgtEl>
                                      </p:cBhvr>
                                    </p:animEffect>
                                    <p:anim calcmode="lin" valueType="num">
                                      <p:cBhvr>
                                        <p:cTn id="43"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2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219">
                                            <p:txEl>
                                              <p:pRg st="6" end="6"/>
                                            </p:txEl>
                                          </p:spTgt>
                                        </p:tgtEl>
                                        <p:attrNameLst>
                                          <p:attrName>style.visibility</p:attrName>
                                        </p:attrNameLst>
                                      </p:cBhvr>
                                      <p:to>
                                        <p:strVal val="visible"/>
                                      </p:to>
                                    </p:set>
                                    <p:animEffect transition="in" filter="fade">
                                      <p:cBhvr>
                                        <p:cTn id="49" dur="1000"/>
                                        <p:tgtEl>
                                          <p:spTgt spid="9219">
                                            <p:txEl>
                                              <p:pRg st="6" end="6"/>
                                            </p:txEl>
                                          </p:spTgt>
                                        </p:tgtEl>
                                      </p:cBhvr>
                                    </p:animEffect>
                                    <p:anim calcmode="lin" valueType="num">
                                      <p:cBhvr>
                                        <p:cTn id="50"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2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219">
                                            <p:txEl>
                                              <p:pRg st="7" end="7"/>
                                            </p:txEl>
                                          </p:spTgt>
                                        </p:tgtEl>
                                        <p:attrNameLst>
                                          <p:attrName>style.visibility</p:attrName>
                                        </p:attrNameLst>
                                      </p:cBhvr>
                                      <p:to>
                                        <p:strVal val="visible"/>
                                      </p:to>
                                    </p:set>
                                    <p:animEffect transition="in" filter="fade">
                                      <p:cBhvr>
                                        <p:cTn id="56" dur="1000"/>
                                        <p:tgtEl>
                                          <p:spTgt spid="9219">
                                            <p:txEl>
                                              <p:pRg st="7" end="7"/>
                                            </p:txEl>
                                          </p:spTgt>
                                        </p:tgtEl>
                                      </p:cBhvr>
                                    </p:animEffect>
                                    <p:anim calcmode="lin" valueType="num">
                                      <p:cBhvr>
                                        <p:cTn id="57"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21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35152"/>
          </a:xfrm>
        </p:spPr>
        <p:txBody>
          <a:bodyPr/>
          <a:lstStyle/>
          <a:p>
            <a:pPr algn="ctr" fontAlgn="auto">
              <a:spcAft>
                <a:spcPts val="0"/>
              </a:spcAft>
              <a:defRPr/>
            </a:pPr>
            <a:r>
              <a:rPr lang="en-US" dirty="0">
                <a:solidFill>
                  <a:schemeClr val="tx2">
                    <a:satMod val="200000"/>
                  </a:schemeClr>
                </a:solidFill>
              </a:rPr>
              <a:t>RAMP LIFE TRAINING </a:t>
            </a:r>
            <a:endParaRPr lang="en-US" sz="4000" dirty="0">
              <a:solidFill>
                <a:srgbClr val="FFC000"/>
              </a:solidFill>
            </a:endParaRPr>
          </a:p>
        </p:txBody>
      </p:sp>
      <p:pic>
        <p:nvPicPr>
          <p:cNvPr id="5" name="Online Media 4" title="IOSH Safe Airside Driving - for employees">
            <a:hlinkClick r:id="" action="ppaction://media"/>
            <a:extLst>
              <a:ext uri="{FF2B5EF4-FFF2-40B4-BE49-F238E27FC236}">
                <a16:creationId xmlns:a16="http://schemas.microsoft.com/office/drawing/2014/main" id="{229503EF-521F-1C5B-79E4-F77990E2552D}"/>
              </a:ext>
            </a:extLst>
          </p:cNvPr>
          <p:cNvPicPr>
            <a:picLocks noGrp="1" noRot="1" noChangeAspect="1"/>
          </p:cNvPicPr>
          <p:nvPr>
            <p:ph idx="1"/>
            <a:videoFile r:link="rId1"/>
          </p:nvPr>
        </p:nvPicPr>
        <p:blipFill>
          <a:blip r:embed="rId4"/>
          <a:stretch>
            <a:fillRect/>
          </a:stretch>
        </p:blipFill>
        <p:spPr>
          <a:xfrm>
            <a:off x="477838" y="1774825"/>
            <a:ext cx="8188325" cy="4625975"/>
          </a:xfrm>
          <a:prstGeom prst="rect">
            <a:avLst/>
          </a:prstGeom>
        </p:spPr>
      </p:pic>
    </p:spTree>
    <p:extLst>
      <p:ext uri="{BB962C8B-B14F-4D97-AF65-F5344CB8AC3E}">
        <p14:creationId xmlns:p14="http://schemas.microsoft.com/office/powerpoint/2010/main" val="162947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1576</TotalTime>
  <Words>2811</Words>
  <Application>Microsoft Office PowerPoint</Application>
  <PresentationFormat>On-screen Show (4:3)</PresentationFormat>
  <Paragraphs>295</Paragraphs>
  <Slides>53</Slides>
  <Notes>17</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Arial Black</vt:lpstr>
      <vt:lpstr>Calibri</vt:lpstr>
      <vt:lpstr>Corbel</vt:lpstr>
      <vt:lpstr>Wingdings</vt:lpstr>
      <vt:lpstr>Wingdings 2</vt:lpstr>
      <vt:lpstr>Wingdings 3</vt:lpstr>
      <vt:lpstr>Module</vt:lpstr>
      <vt:lpstr>ASO321 Week #2  Summer 2020 Savik Ramkay</vt:lpstr>
      <vt:lpstr>Agenda</vt:lpstr>
      <vt:lpstr>Assignment </vt:lpstr>
      <vt:lpstr>1st way to find FBO Information</vt:lpstr>
      <vt:lpstr>2nd way to find FBO Information</vt:lpstr>
      <vt:lpstr>Assignment #1 (Available online now)</vt:lpstr>
      <vt:lpstr>Homework</vt:lpstr>
      <vt:lpstr> Topics for today</vt:lpstr>
      <vt:lpstr>RAMP LIFE TRAINING </vt:lpstr>
      <vt:lpstr>Loading Bridge (Jet Bridge)</vt:lpstr>
      <vt:lpstr>Apron Passenger Transport</vt:lpstr>
      <vt:lpstr>Ground Power Supply (GPU)</vt:lpstr>
      <vt:lpstr>Fuel Trucks</vt:lpstr>
      <vt:lpstr>Catering Truck</vt:lpstr>
      <vt:lpstr>Cargo Loader/Belt</vt:lpstr>
      <vt:lpstr>Tugs</vt:lpstr>
      <vt:lpstr>De-icing Equipment</vt:lpstr>
      <vt:lpstr>Boeing 747 servicing.</vt:lpstr>
      <vt:lpstr>Aircraft Greeting (FBOs)</vt:lpstr>
      <vt:lpstr>Wing Walking</vt:lpstr>
      <vt:lpstr>Proper Wing Walking</vt:lpstr>
      <vt:lpstr>Wing Walking Tips</vt:lpstr>
      <vt:lpstr>Take a Break!</vt:lpstr>
      <vt:lpstr>Hangar Operations</vt:lpstr>
      <vt:lpstr>Hangar Operations cont’d</vt:lpstr>
      <vt:lpstr>Hangar Operations cont’d.</vt:lpstr>
      <vt:lpstr>Hangar Operations cont’d.</vt:lpstr>
      <vt:lpstr>Hangar Operations cont’d.</vt:lpstr>
      <vt:lpstr>Hangar Operations cont’d.</vt:lpstr>
      <vt:lpstr>PowerPoint Presentation</vt:lpstr>
      <vt:lpstr>PowerPoint Presentation</vt:lpstr>
      <vt:lpstr>Airside Vehicle Operations (AVOP)</vt:lpstr>
      <vt:lpstr>AVOP continued</vt:lpstr>
      <vt:lpstr>AIRSIDE VEHICLE SPEED LIMITS</vt:lpstr>
      <vt:lpstr>RIGHT OF WAY!</vt:lpstr>
      <vt:lpstr>VEHICLE EQUIPMENT</vt:lpstr>
      <vt:lpstr>PARKING VEHICLES (Rules)</vt:lpstr>
      <vt:lpstr>VEHICLE ESCORT </vt:lpstr>
      <vt:lpstr>Maneuvering Area Operations</vt:lpstr>
      <vt:lpstr>Maneuvering Area Ops - cont’d</vt:lpstr>
      <vt:lpstr>AIRSIDE MARKINGS, SIGNS &amp; LIGHTING</vt:lpstr>
      <vt:lpstr>PowerPoint Presentation</vt:lpstr>
      <vt:lpstr>So what does this mean?</vt:lpstr>
      <vt:lpstr>Ground Power Units (GPUs)</vt:lpstr>
      <vt:lpstr>Ground Power Units cont’d.</vt:lpstr>
      <vt:lpstr>GPU Connection Procedures</vt:lpstr>
      <vt:lpstr>GPU Connection Procedures cont’d.</vt:lpstr>
      <vt:lpstr>GPU Disconnection Procedures</vt:lpstr>
      <vt:lpstr>GPU Control Panel (typical)</vt:lpstr>
      <vt:lpstr>Airfield Security</vt:lpstr>
      <vt:lpstr>GATE OPERATIONS</vt:lpstr>
      <vt:lpstr>Airport &amp; Ramp Safety </vt:lpstr>
      <vt:lpstr>You still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Briefing Room</dc:creator>
  <cp:lastModifiedBy>Savik Ramkay</cp:lastModifiedBy>
  <cp:revision>112</cp:revision>
  <dcterms:created xsi:type="dcterms:W3CDTF">2012-04-19T18:57:58Z</dcterms:created>
  <dcterms:modified xsi:type="dcterms:W3CDTF">2024-03-07T13:22:18Z</dcterms:modified>
</cp:coreProperties>
</file>